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handoutMasterIdLst>
    <p:handoutMasterId r:id="rId15"/>
  </p:handoutMasterIdLst>
  <p:sldIdLst>
    <p:sldId id="342" r:id="rId5"/>
    <p:sldId id="359" r:id="rId6"/>
    <p:sldId id="387" r:id="rId7"/>
    <p:sldId id="382" r:id="rId8"/>
    <p:sldId id="383" r:id="rId9"/>
    <p:sldId id="384" r:id="rId10"/>
    <p:sldId id="385" r:id="rId11"/>
    <p:sldId id="386" r:id="rId12"/>
    <p:sldId id="365"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FBFE"/>
    <a:srgbClr val="000000"/>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5BBFA50-A4EA-1347-84B2-2C47BC28093F}" v="3717" dt="2025-07-21T22:46:56.924"/>
  </p1510:revLst>
</p1510:revInfo>
</file>

<file path=ppt/tableStyles.xml><?xml version="1.0" encoding="utf-8"?>
<a:tblStyleLst xmlns:a="http://schemas.openxmlformats.org/drawingml/2006/main" def="{10A1B5D5-9B99-4C35-A422-299274C87663}">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030" autoAdjust="0"/>
    <p:restoredTop sz="89272" autoAdjust="0"/>
  </p:normalViewPr>
  <p:slideViewPr>
    <p:cSldViewPr snapToGrid="0" snapToObjects="1" showGuides="1">
      <p:cViewPr varScale="1">
        <p:scale>
          <a:sx n="122" d="100"/>
          <a:sy n="122" d="100"/>
        </p:scale>
        <p:origin x="1024" y="184"/>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notesViewPr>
    <p:cSldViewPr snapToGrid="0" snapToObjects="1">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heme" Target="theme/theme1.xml"/><Relationship Id="rId3" Type="http://schemas.openxmlformats.org/officeDocument/2006/relationships/customXml" Target="../customXml/item3.xml"/><Relationship Id="rId21" Type="http://schemas.microsoft.com/office/2018/10/relationships/authors" Targe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presProps" Target="presProps.xml"/><Relationship Id="rId20"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4459878-C319-6BF3-52DC-16FA4340A6C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C82FA7FC-DFAE-8499-5A3E-AD9648D7FCA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58BFD57-AB0A-470B-A7AF-56DFE7B5174A}" type="datetimeFigureOut">
              <a:rPr lang="en-US" smtClean="0"/>
              <a:t>7/11/25</a:t>
            </a:fld>
            <a:endParaRPr lang="en-US" dirty="0"/>
          </a:p>
        </p:txBody>
      </p:sp>
      <p:sp>
        <p:nvSpPr>
          <p:cNvPr id="4" name="Footer Placeholder 3">
            <a:extLst>
              <a:ext uri="{FF2B5EF4-FFF2-40B4-BE49-F238E27FC236}">
                <a16:creationId xmlns:a16="http://schemas.microsoft.com/office/drawing/2014/main" id="{4C9C12BB-9544-9F9A-BEDA-E7168643859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D1E77E4-B9A2-A882-9240-3AE65EE2176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E9D61A1-75D9-49F7-83EB-F5872642613A}" type="slidenum">
              <a:rPr lang="en-US" smtClean="0"/>
              <a:t>‹#›</a:t>
            </a:fld>
            <a:endParaRPr lang="en-US" dirty="0"/>
          </a:p>
        </p:txBody>
      </p:sp>
    </p:spTree>
    <p:extLst>
      <p:ext uri="{BB962C8B-B14F-4D97-AF65-F5344CB8AC3E}">
        <p14:creationId xmlns:p14="http://schemas.microsoft.com/office/powerpoint/2010/main" val="1477327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7/11/25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1</a:t>
            </a:fld>
            <a:endParaRPr lang="en-US" dirty="0"/>
          </a:p>
        </p:txBody>
      </p:sp>
    </p:spTree>
    <p:extLst>
      <p:ext uri="{BB962C8B-B14F-4D97-AF65-F5344CB8AC3E}">
        <p14:creationId xmlns:p14="http://schemas.microsoft.com/office/powerpoint/2010/main" val="1575999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2673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4ACB5-5F9F-CC1F-5FF7-03F8158B32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E4701F-97A5-C656-3DBB-DFCDE25E94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26CD7DA-BBCE-0517-91BA-945CF4E0705D}"/>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What is artificial intelligence (AI)? </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This isn’t a straightforward question to answer since the ever-evolving nature of AI and computing technologies makes it tricky to define, once and for all. </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The term ‘AI’ also tends to be used as a ‘catch-all’ term, referring to algorithms, machine learning (ML) and robots more generically.</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One definition, which is supported by the likes of Manure, Bengani and S (2023), and Sheikh, Prins and </a:t>
            </a:r>
            <a:r>
              <a:rPr lang="en-GB" sz="1200" kern="1200" dirty="0" err="1">
                <a:solidFill>
                  <a:schemeClr val="tx1"/>
                </a:solidFill>
                <a:effectLst/>
                <a:latin typeface="+mn-lt"/>
                <a:ea typeface="+mn-ea"/>
                <a:cs typeface="+mn-cs"/>
              </a:rPr>
              <a:t>Schrijvers</a:t>
            </a:r>
            <a:r>
              <a:rPr lang="en-GB" sz="1200" kern="1200" dirty="0">
                <a:solidFill>
                  <a:schemeClr val="tx1"/>
                </a:solidFill>
                <a:effectLst/>
                <a:latin typeface="+mn-lt"/>
                <a:ea typeface="+mn-ea"/>
                <a:cs typeface="+mn-cs"/>
              </a:rPr>
              <a:t> (2023), is </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Artificial intelligence (AI) is a field within computing which utilises a combination of technologies to develop machines which can replicate human intelligence and complete tasks typically executed by humans. </a:t>
            </a:r>
            <a:endParaRPr lang="en-GB" sz="14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ML is a major component in AI, primarily to develop algorithms which learn from data and iteratively improve their predictive performance over time.</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ML algorithms can be trained in different ways - </a:t>
            </a:r>
            <a:endParaRPr lang="en-GB" sz="14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with supervised learning, where algorithms are trained using labelled data which has clearly defined input-output pairs, typically used to create spam detection tools;</a:t>
            </a:r>
            <a:endParaRPr lang="en-GB" sz="1400" kern="1200" dirty="0">
              <a:solidFill>
                <a:schemeClr val="tx1"/>
              </a:solidFill>
              <a:effectLst/>
              <a:latin typeface="+mn-lt"/>
              <a:ea typeface="+mn-ea"/>
              <a:cs typeface="+mn-cs"/>
            </a:endParaRPr>
          </a:p>
          <a:p>
            <a:pPr lvl="1"/>
            <a:r>
              <a:rPr lang="en-GB" sz="1200" kern="1200" dirty="0">
                <a:solidFill>
                  <a:schemeClr val="tx1"/>
                </a:solidFill>
                <a:effectLst/>
                <a:latin typeface="+mn-lt"/>
                <a:ea typeface="+mn-ea"/>
                <a:cs typeface="+mn-cs"/>
              </a:rPr>
              <a:t>or unsupervised learning, where algorithms are trained with data which doesn’t have defined pairs, so the algorithm seeks out underlying patterns in the data, typically used in exploratory data analysis (EDA). </a:t>
            </a:r>
            <a:endParaRPr lang="en-GB" sz="14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 portion of the growth of AI can also be attributed to the advancement of deep learning (DL) and neural networks (NN), which model the human brain to perform more complex tasks, such as image recognition and pattern detection, and adjust parameters to increase the accuracy of models. </a:t>
            </a:r>
            <a:endParaRPr lang="en-GB" sz="14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AI is reliant on high-quality data, that is preferably unbiased and representative of the population. If AI algorithms are trained using data that is biased, because it potentially over or underrepresents a particular group, this can lead to AI models which are discriminatory. </a:t>
            </a:r>
            <a:endParaRPr lang="en-GB" sz="14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Speaking of, Amazon used an AI tool to assist recruitment but was found to be discriminatory against women. </a:t>
            </a:r>
            <a:endParaRPr lang="en-GB" sz="1400" kern="1200" dirty="0">
              <a:solidFill>
                <a:schemeClr val="tx1"/>
              </a:solidFill>
              <a:effectLst/>
              <a:latin typeface="+mn-lt"/>
              <a:ea typeface="+mn-ea"/>
              <a:cs typeface="+mn-cs"/>
            </a:endParaRPr>
          </a:p>
          <a:p>
            <a:pPr lvl="0"/>
            <a:r>
              <a:rPr lang="en-GB" sz="1200" kern="1200" dirty="0">
                <a:solidFill>
                  <a:schemeClr val="tx1"/>
                </a:solidFill>
                <a:effectLst/>
                <a:latin typeface="+mn-lt"/>
                <a:ea typeface="+mn-ea"/>
                <a:cs typeface="+mn-cs"/>
              </a:rPr>
              <a:t>As the tool was trained using hiring data collected over a 10-year period in which most of the applications were submitted by men, the tool penalised CVs which alluded to the applicant being a woman (Johnson, 2024). </a:t>
            </a:r>
            <a:endParaRPr lang="en-GB" sz="1400" kern="1200" dirty="0">
              <a:solidFill>
                <a:schemeClr val="tx1"/>
              </a:solidFill>
              <a:effectLst/>
              <a:latin typeface="+mn-lt"/>
              <a:ea typeface="+mn-ea"/>
              <a:cs typeface="+mn-cs"/>
            </a:endParaRPr>
          </a:p>
          <a:p>
            <a:r>
              <a:rPr lang="en-GB" sz="1200" kern="1200" dirty="0">
                <a:solidFill>
                  <a:schemeClr val="tx1"/>
                </a:solidFill>
                <a:effectLst/>
                <a:latin typeface="+mn-lt"/>
                <a:ea typeface="+mn-ea"/>
                <a:cs typeface="+mn-cs"/>
              </a:rPr>
              <a:t> </a:t>
            </a:r>
            <a:endParaRPr lang="en-GB" sz="140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DF9FBF64-A946-7560-0777-B7D153C416B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516071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86FF49-5657-A4CF-9868-E401FC954C7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5281526-3691-9B4F-7EF9-54265D1D44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CE8036D-1C19-FDD4-9B69-850A53508FA1}"/>
              </a:ext>
            </a:extLst>
          </p:cNvPr>
          <p:cNvSpPr>
            <a:spLocks noGrp="1"/>
          </p:cNvSpPr>
          <p:nvPr>
            <p:ph type="body" idx="1"/>
          </p:nvPr>
        </p:nvSpPr>
        <p:spPr/>
        <p:txBody>
          <a:bodyPr/>
          <a:lstStyle/>
          <a:p>
            <a:pPr lvl="0"/>
            <a:r>
              <a:rPr lang="en-GB" sz="1200" kern="1200" dirty="0">
                <a:solidFill>
                  <a:schemeClr val="tx1"/>
                </a:solidFill>
                <a:effectLst/>
                <a:latin typeface="+mn-lt"/>
                <a:ea typeface="+mn-ea"/>
                <a:cs typeface="+mn-cs"/>
              </a:rPr>
              <a:t>AI is used by a growing number of enterprises across most industries across the globe, who have, and continue to ringfence significant portions of their budget to adopting and utilising AI. </a:t>
            </a:r>
          </a:p>
          <a:p>
            <a:pPr lvl="0"/>
            <a:r>
              <a:rPr lang="en-GB" sz="1200" kern="1200" dirty="0">
                <a:solidFill>
                  <a:schemeClr val="tx1"/>
                </a:solidFill>
                <a:effectLst/>
                <a:latin typeface="+mn-lt"/>
                <a:ea typeface="+mn-ea"/>
                <a:cs typeface="+mn-cs"/>
              </a:rPr>
              <a:t>According to a survey conducted by McKinsey &amp; Company (Singla et al</a:t>
            </a:r>
            <a:r>
              <a:rPr lang="en-GB" sz="1200" i="1" kern="1200" dirty="0">
                <a:solidFill>
                  <a:schemeClr val="tx1"/>
                </a:solidFill>
                <a:effectLst/>
                <a:latin typeface="+mn-lt"/>
                <a:ea typeface="+mn-ea"/>
                <a:cs typeface="+mn-cs"/>
              </a:rPr>
              <a:t>.</a:t>
            </a:r>
            <a:r>
              <a:rPr lang="en-GB" sz="1200" kern="1200" dirty="0">
                <a:solidFill>
                  <a:schemeClr val="tx1"/>
                </a:solidFill>
                <a:effectLst/>
                <a:latin typeface="+mn-lt"/>
                <a:ea typeface="+mn-ea"/>
                <a:cs typeface="+mn-cs"/>
              </a:rPr>
              <a:t>, 2025), 71% of the 1491 businesses surveyed have incorporated AI into at least one of their operational functions, up from 65% of respondents in 2024, and 50% in 2020 (McKinsey &amp; Company, 2020). </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Enterprises are using some of the various applications of AI to reduce the manual workload of their employees, saving time and reducing operational costs.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 review conducted by Doguc (2021) found that companies are using robotic process automation (RPA) to automate manual tasks that are usually repetitive and sequential in nature, and there are case studies to support this. </a:t>
            </a:r>
          </a:p>
          <a:p>
            <a:pPr lvl="0"/>
            <a:r>
              <a:rPr lang="en-GB" sz="1200" kern="1200" dirty="0">
                <a:solidFill>
                  <a:schemeClr val="tx1"/>
                </a:solidFill>
                <a:effectLst/>
                <a:latin typeface="+mn-lt"/>
                <a:ea typeface="+mn-ea"/>
                <a:cs typeface="+mn-cs"/>
              </a:rPr>
              <a:t>IBM adopted RPA to reduce the number of hours spent on manual tasks by members of their Finance Pricing team, such as assessing bids which determine optimal pricing for digital and technological solutions provided to their clients.</a:t>
            </a:r>
          </a:p>
          <a:p>
            <a:pPr lvl="0"/>
            <a:r>
              <a:rPr lang="en-GB" sz="1200" kern="1200" dirty="0">
                <a:solidFill>
                  <a:schemeClr val="tx1"/>
                </a:solidFill>
                <a:effectLst/>
                <a:latin typeface="+mn-lt"/>
                <a:ea typeface="+mn-ea"/>
                <a:cs typeface="+mn-cs"/>
              </a:rPr>
              <a:t>The team designed, trained, and implemented a bot capable of checking bids against manual checklists and issuing pricing recommendations. The result? A saving of 4,800 hours each year and employees that are more satisfied with their jobs (IBM Corporation, 2024).</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Natural language processing (NLP) is used to process textual data and spoken language. As a result, it is commonly used by companies to create chatbots or virtual assistants which assist customers in lieu of customer service agents. </a:t>
            </a:r>
          </a:p>
          <a:p>
            <a:pPr lvl="0"/>
            <a:r>
              <a:rPr lang="en-GB" sz="1200" kern="1200" dirty="0">
                <a:solidFill>
                  <a:schemeClr val="tx1"/>
                </a:solidFill>
                <a:effectLst/>
                <a:latin typeface="+mn-lt"/>
                <a:ea typeface="+mn-ea"/>
                <a:cs typeface="+mn-cs"/>
              </a:rPr>
              <a:t>This is supported by a study into the development of chatbots using NLP conducted by Abdulla et al (2022).</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Expedia devised and launched a virtual agent using NLP in 2021 to alleviate the strain caused by the COVID-19 pandemic and a reduced number of customer service agents available to answer routine queries from travellers. </a:t>
            </a:r>
          </a:p>
          <a:p>
            <a:pPr lvl="0"/>
            <a:r>
              <a:rPr lang="en-GB" sz="1200" kern="1200" dirty="0">
                <a:solidFill>
                  <a:schemeClr val="tx1"/>
                </a:solidFill>
                <a:effectLst/>
                <a:latin typeface="+mn-lt"/>
                <a:ea typeface="+mn-ea"/>
                <a:cs typeface="+mn-cs"/>
              </a:rPr>
              <a:t>The agent would respond to questions from travellers and can complete basic tasks, such as cancelling trips and viewing bookings. </a:t>
            </a:r>
          </a:p>
          <a:p>
            <a:pPr lvl="0"/>
            <a:r>
              <a:rPr lang="en-GB" sz="1200" kern="1200" dirty="0">
                <a:solidFill>
                  <a:schemeClr val="tx1"/>
                </a:solidFill>
                <a:effectLst/>
                <a:latin typeface="+mn-lt"/>
                <a:ea typeface="+mn-ea"/>
                <a:cs typeface="+mn-cs"/>
              </a:rPr>
              <a:t>ML also makes it possible for the agent to learn from a traveller’s past requests and predict the best action to resolve a new ask. </a:t>
            </a:r>
          </a:p>
          <a:p>
            <a:pPr lvl="0"/>
            <a:r>
              <a:rPr lang="en-GB" sz="1200" kern="1200" dirty="0">
                <a:solidFill>
                  <a:schemeClr val="tx1"/>
                </a:solidFill>
                <a:effectLst/>
                <a:latin typeface="+mn-lt"/>
                <a:ea typeface="+mn-ea"/>
                <a:cs typeface="+mn-cs"/>
              </a:rPr>
              <a:t>Introducing the virtual agent has given human agents more time to resolve more complex problems (Expedia Group, 2021). </a:t>
            </a:r>
          </a:p>
          <a:p>
            <a:endParaRPr lang="en-US" dirty="0"/>
          </a:p>
        </p:txBody>
      </p:sp>
      <p:sp>
        <p:nvSpPr>
          <p:cNvPr id="4" name="Slide Number Placeholder 3">
            <a:extLst>
              <a:ext uri="{FF2B5EF4-FFF2-40B4-BE49-F238E27FC236}">
                <a16:creationId xmlns:a16="http://schemas.microsoft.com/office/drawing/2014/main" id="{09396EA6-A946-4EB6-A9A1-7DAD3829A686}"/>
              </a:ext>
            </a:extLst>
          </p:cNvPr>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5269644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0E210A-ECCF-40BE-EC11-D7E9BF10C67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7F607E-19B3-DEC2-4E0F-80A094C7BE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CB067E-6EBB-BE43-A924-4CE3D9914ACD}"/>
              </a:ext>
            </a:extLst>
          </p:cNvPr>
          <p:cNvSpPr>
            <a:spLocks noGrp="1"/>
          </p:cNvSpPr>
          <p:nvPr>
            <p:ph type="body" idx="1"/>
          </p:nvPr>
        </p:nvSpPr>
        <p:spPr/>
        <p:txBody>
          <a:bodyPr/>
          <a:lstStyle/>
          <a:p>
            <a:pPr lvl="0"/>
            <a:r>
              <a:rPr lang="en-GB" sz="1200" kern="1200" dirty="0">
                <a:solidFill>
                  <a:schemeClr val="tx1"/>
                </a:solidFill>
                <a:effectLst/>
                <a:latin typeface="+mn-lt"/>
                <a:ea typeface="+mn-ea"/>
                <a:cs typeface="+mn-cs"/>
              </a:rPr>
              <a:t>There are numerous benefits to using AI for enterprises irrespective of their size. Today, two will be covered for the sake of time.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Better operational efficiency</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One major benefit that businesses making use of AI are reaping, is better operational efficiency, since human resources spend less time performing routine, manual tasks that AI models can execute instead, improving the speed and pace of a workforce. </a:t>
            </a:r>
          </a:p>
          <a:p>
            <a:pPr lvl="0"/>
            <a:r>
              <a:rPr lang="en-GB" sz="1200" kern="1200" dirty="0">
                <a:solidFill>
                  <a:schemeClr val="tx1"/>
                </a:solidFill>
                <a:effectLst/>
                <a:latin typeface="+mn-lt"/>
                <a:ea typeface="+mn-ea"/>
                <a:cs typeface="+mn-cs"/>
              </a:rPr>
              <a:t>A review of the benefits of AI conducted by Ahmad et al (2024) supports this point, concluding that businesses across industries experienced significant time, and subsequently, cost savings post-AI deployment. An issue with this review is that it does not detail any real-life case studies from companies.  </a:t>
            </a:r>
          </a:p>
          <a:p>
            <a:pPr lvl="0"/>
            <a:r>
              <a:rPr lang="en-GB" sz="1200" kern="1200" dirty="0">
                <a:solidFill>
                  <a:schemeClr val="tx1"/>
                </a:solidFill>
                <a:effectLst/>
                <a:latin typeface="+mn-lt"/>
                <a:ea typeface="+mn-ea"/>
                <a:cs typeface="+mn-cs"/>
              </a:rPr>
              <a:t>In the case of the IBM’s Finance Pricing team mentioned earlier, they were able to save nearly 5,000 hours of human labour each year, and reduce their bid processing time by 75% (IBM Corporation, 2024)</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Robust cybersecurity measures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AI can also assist businesses in strengthening their cybersecurity practices and defences, which is becoming more and more instrumental as cybercriminals develop more sophisticated techniques to infiltrate defence systems. </a:t>
            </a:r>
          </a:p>
          <a:p>
            <a:pPr lvl="0"/>
            <a:r>
              <a:rPr lang="en-GB" sz="1200" kern="1200" dirty="0">
                <a:solidFill>
                  <a:schemeClr val="tx1"/>
                </a:solidFill>
                <a:effectLst/>
                <a:latin typeface="+mn-lt"/>
                <a:ea typeface="+mn-ea"/>
                <a:cs typeface="+mn-cs"/>
              </a:rPr>
              <a:t>A common cybersecurity measure employed by companies is an Intrusion Detection and Prevention System, or an IDPS for short. </a:t>
            </a:r>
          </a:p>
          <a:p>
            <a:pPr lvl="0"/>
            <a:r>
              <a:rPr lang="en-GB" sz="1200" kern="1200" dirty="0">
                <a:solidFill>
                  <a:schemeClr val="tx1"/>
                </a:solidFill>
                <a:effectLst/>
                <a:latin typeface="+mn-lt"/>
                <a:ea typeface="+mn-ea"/>
                <a:cs typeface="+mn-cs"/>
              </a:rPr>
              <a:t>An IDPS identifies potential security threats by monitoring network traffic and blocks suspicious activity. </a:t>
            </a:r>
          </a:p>
          <a:p>
            <a:pPr lvl="0"/>
            <a:r>
              <a:rPr lang="en-GB" sz="1200" kern="1200" dirty="0">
                <a:solidFill>
                  <a:schemeClr val="tx1"/>
                </a:solidFill>
                <a:effectLst/>
                <a:latin typeface="+mn-lt"/>
                <a:ea typeface="+mn-ea"/>
                <a:cs typeface="+mn-cs"/>
              </a:rPr>
              <a:t>Artificial neural networks, or ANNs for short, can recognise ambiguous patterns which humans struggle with. An article written by Calderon (2019) concluded that as cybercriminals become better at attacking without triggering any system alerts, an ANN-based IDPS system would detect these complicated techniques to trigger an alert. </a:t>
            </a:r>
          </a:p>
          <a:p>
            <a:pPr lvl="0"/>
            <a:r>
              <a:rPr lang="en-GB" sz="1200" kern="1200" dirty="0">
                <a:solidFill>
                  <a:schemeClr val="tx1"/>
                </a:solidFill>
                <a:effectLst/>
                <a:latin typeface="+mn-lt"/>
                <a:ea typeface="+mn-ea"/>
                <a:cs typeface="+mn-cs"/>
              </a:rPr>
              <a:t>This improves the accuracy of IDPSs in use and result in enterprises having more robust defence mechanisms. </a:t>
            </a:r>
          </a:p>
        </p:txBody>
      </p:sp>
      <p:sp>
        <p:nvSpPr>
          <p:cNvPr id="4" name="Slide Number Placeholder 3">
            <a:extLst>
              <a:ext uri="{FF2B5EF4-FFF2-40B4-BE49-F238E27FC236}">
                <a16:creationId xmlns:a16="http://schemas.microsoft.com/office/drawing/2014/main" id="{60FD4AA5-0977-71F4-CD25-7E81CEF0C2A0}"/>
              </a:ext>
            </a:extLst>
          </p:cNvPr>
          <p:cNvSpPr>
            <a:spLocks noGrp="1"/>
          </p:cNvSpPr>
          <p:nvPr>
            <p:ph type="sldNum" sz="quarter" idx="5"/>
          </p:nvPr>
        </p:nvSpPr>
        <p:spPr/>
        <p:txBody>
          <a:bodyPr/>
          <a:lstStyle/>
          <a:p>
            <a:fld id="{DEF75CB5-5666-5049-9AE0-38EFD385C21E}" type="slidenum">
              <a:rPr lang="en-US" smtClean="0"/>
              <a:t>5</a:t>
            </a:fld>
            <a:endParaRPr lang="en-US" dirty="0"/>
          </a:p>
        </p:txBody>
      </p:sp>
    </p:spTree>
    <p:extLst>
      <p:ext uri="{BB962C8B-B14F-4D97-AF65-F5344CB8AC3E}">
        <p14:creationId xmlns:p14="http://schemas.microsoft.com/office/powerpoint/2010/main" val="5859699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FA13D-FA7B-C90C-3813-51D7D31CAD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CC3AEBC-3E82-2407-73BF-D4F1F4126C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62E512-67D3-78AD-9028-4D9B75E4D773}"/>
              </a:ext>
            </a:extLst>
          </p:cNvPr>
          <p:cNvSpPr>
            <a:spLocks noGrp="1"/>
          </p:cNvSpPr>
          <p:nvPr>
            <p:ph type="body" idx="1"/>
          </p:nvPr>
        </p:nvSpPr>
        <p:spPr/>
        <p:txBody>
          <a:bodyPr/>
          <a:lstStyle/>
          <a:p>
            <a:pPr lvl="0"/>
            <a:r>
              <a:rPr lang="en-GB" sz="1200" kern="1200" dirty="0">
                <a:solidFill>
                  <a:schemeClr val="tx1"/>
                </a:solidFill>
                <a:effectLst/>
                <a:latin typeface="+mn-lt"/>
                <a:ea typeface="+mn-ea"/>
                <a:cs typeface="+mn-cs"/>
              </a:rPr>
              <a:t>Despite the benefits of AI, there are significant drawbacks and risks that businesses must consider when adopting the technology,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Development of discriminatory AI models </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As mentioned at the start of this presentation, AI models are at the mercy of the data used to train them. If this is biased against a particular group due to societal issues, the decisions made by the models will reflect that and reinforce discrimination. </a:t>
            </a:r>
          </a:p>
          <a:p>
            <a:pPr lvl="0"/>
            <a:r>
              <a:rPr lang="en-GB" sz="1200" kern="1200" dirty="0">
                <a:solidFill>
                  <a:schemeClr val="tx1"/>
                </a:solidFill>
                <a:effectLst/>
                <a:latin typeface="+mn-lt"/>
                <a:ea typeface="+mn-ea"/>
                <a:cs typeface="+mn-cs"/>
              </a:rPr>
              <a:t>Financial institutions use AI-based loan approval systems to determine whether an applicant is likely to repay the debt.</a:t>
            </a:r>
          </a:p>
          <a:p>
            <a:pPr lvl="0"/>
            <a:r>
              <a:rPr lang="en-GB" sz="1200" kern="1200" dirty="0">
                <a:solidFill>
                  <a:schemeClr val="tx1"/>
                </a:solidFill>
                <a:effectLst/>
                <a:latin typeface="+mn-lt"/>
                <a:ea typeface="+mn-ea"/>
                <a:cs typeface="+mn-cs"/>
              </a:rPr>
              <a:t>These systems are trained using data collected during historical loan applications. Due to the stark inequalities which exist between different socioeconomic groups, </a:t>
            </a:r>
          </a:p>
          <a:p>
            <a:pPr lvl="0"/>
            <a:r>
              <a:rPr lang="en-GB" sz="1200" kern="1200" dirty="0">
                <a:solidFill>
                  <a:schemeClr val="tx1"/>
                </a:solidFill>
                <a:effectLst/>
                <a:latin typeface="+mn-lt"/>
                <a:ea typeface="+mn-ea"/>
                <a:cs typeface="+mn-cs"/>
              </a:rPr>
              <a:t>Garcia, Garcia, and </a:t>
            </a:r>
            <a:r>
              <a:rPr lang="en-GB" sz="1200" kern="1200" dirty="0" err="1">
                <a:solidFill>
                  <a:schemeClr val="tx1"/>
                </a:solidFill>
                <a:effectLst/>
                <a:latin typeface="+mn-lt"/>
                <a:ea typeface="+mn-ea"/>
                <a:cs typeface="+mn-cs"/>
              </a:rPr>
              <a:t>Rigobon’s</a:t>
            </a:r>
            <a:r>
              <a:rPr lang="en-GB" sz="1200" kern="1200" dirty="0">
                <a:solidFill>
                  <a:schemeClr val="tx1"/>
                </a:solidFill>
                <a:effectLst/>
                <a:latin typeface="+mn-lt"/>
                <a:ea typeface="+mn-ea"/>
                <a:cs typeface="+mn-cs"/>
              </a:rPr>
              <a:t> (2024) systematic review of discrimination in credit found that applicants residing in a lower socioeconomic area due to racial discrimination are less likely to be approved for a loan, or receive loan offers with a higher interest rate.</a:t>
            </a:r>
          </a:p>
          <a:p>
            <a:pPr lvl="0"/>
            <a:r>
              <a:rPr lang="en-GB" sz="1200" kern="1200" dirty="0">
                <a:solidFill>
                  <a:schemeClr val="tx1"/>
                </a:solidFill>
                <a:effectLst/>
                <a:latin typeface="+mn-lt"/>
                <a:ea typeface="+mn-ea"/>
                <a:cs typeface="+mn-cs"/>
              </a:rPr>
              <a:t>In 2017, Wells Fargo &amp; Co were required to settle a $10 million lawsuit due to lending discrimination against loan applicants from an ethnic minority (McCabe, 2019).  </a:t>
            </a:r>
          </a:p>
          <a:p>
            <a:pPr lvl="0"/>
            <a:r>
              <a:rPr lang="en-GB" sz="1200" kern="1200" dirty="0">
                <a:solidFill>
                  <a:schemeClr val="tx1"/>
                </a:solidFill>
                <a:effectLst/>
                <a:latin typeface="+mn-lt"/>
                <a:ea typeface="+mn-ea"/>
                <a:cs typeface="+mn-cs"/>
              </a:rPr>
              <a:t>Enterprises need to be diligent when selecting data to train AI models to prevent, or reduce the significance of, biased decision making. (Garcia, Garcia and </a:t>
            </a:r>
            <a:r>
              <a:rPr lang="en-GB" sz="1200" kern="1200" dirty="0" err="1">
                <a:solidFill>
                  <a:schemeClr val="tx1"/>
                </a:solidFill>
                <a:effectLst/>
                <a:latin typeface="+mn-lt"/>
                <a:ea typeface="+mn-ea"/>
                <a:cs typeface="+mn-cs"/>
              </a:rPr>
              <a:t>Rigobon</a:t>
            </a:r>
            <a:r>
              <a:rPr lang="en-GB" sz="1200" kern="1200" dirty="0">
                <a:solidFill>
                  <a:schemeClr val="tx1"/>
                </a:solidFill>
                <a:effectLst/>
                <a:latin typeface="+mn-lt"/>
                <a:ea typeface="+mn-ea"/>
                <a:cs typeface="+mn-cs"/>
              </a:rPr>
              <a:t>, 2024)</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Security risks </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AI can be used to strengthen an organisation’s cybersecurity operations, as mentioned in the previous slide. However, cybercriminals can also utilise AI to carry out cyber-attacks, resulting in unexpected downtime due to data breaches. </a:t>
            </a:r>
          </a:p>
          <a:p>
            <a:pPr lvl="0"/>
            <a:r>
              <a:rPr lang="en-GB" sz="1200" kern="1200" dirty="0">
                <a:solidFill>
                  <a:schemeClr val="tx1"/>
                </a:solidFill>
                <a:effectLst/>
                <a:latin typeface="+mn-lt"/>
                <a:ea typeface="+mn-ea"/>
                <a:cs typeface="+mn-cs"/>
              </a:rPr>
              <a:t>AI can be used to create phishing emails convincing enough for an employee to succumb to the attempt and giveaway sensitive information which results in a breach. </a:t>
            </a:r>
          </a:p>
          <a:p>
            <a:pPr lvl="0"/>
            <a:r>
              <a:rPr lang="en-GB" sz="1200" kern="1200" dirty="0" err="1">
                <a:solidFill>
                  <a:schemeClr val="tx1"/>
                </a:solidFill>
                <a:effectLst/>
                <a:latin typeface="+mn-lt"/>
                <a:ea typeface="+mn-ea"/>
                <a:cs typeface="+mn-cs"/>
              </a:rPr>
              <a:t>Alzboon</a:t>
            </a:r>
            <a:r>
              <a:rPr lang="en-GB" sz="1200" kern="1200" dirty="0">
                <a:solidFill>
                  <a:schemeClr val="tx1"/>
                </a:solidFill>
                <a:effectLst/>
                <a:latin typeface="+mn-lt"/>
                <a:ea typeface="+mn-ea"/>
                <a:cs typeface="+mn-cs"/>
              </a:rPr>
              <a:t> et al (2023) attributes this to a lack of transparency due to the technically complex nature of AI algorithms, making it difficult for cybersecurity professionals to analyse the algorithm’s decision-making process when used by cybercriminals.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Job losses due to increased automation </a:t>
            </a:r>
          </a:p>
          <a:p>
            <a:pPr lvl="0"/>
            <a:r>
              <a:rPr lang="en-GB" sz="1200" kern="1200" dirty="0">
                <a:solidFill>
                  <a:schemeClr val="tx1"/>
                </a:solidFill>
                <a:effectLst/>
                <a:latin typeface="+mn-lt"/>
                <a:ea typeface="+mn-ea"/>
                <a:cs typeface="+mn-cs"/>
              </a:rPr>
              <a:t>Enterprises that use AI can save a considerable number of hours that would usually be spent completing manual tasks. Whilst it improves organisational efficiency, it also decreases the job security of the employees who are skilled in performing said manual tasks. An increasing number of organisations are reducing their workforce. Duolingo, a popular language learning application, made approximately 10% of their workforce redundant after a decision was made to shift tasks such as translation to AI (Korn, 2024). </a:t>
            </a:r>
          </a:p>
          <a:p>
            <a:pPr lvl="0"/>
            <a:r>
              <a:rPr lang="en-GB" sz="1200" kern="1200" dirty="0">
                <a:solidFill>
                  <a:schemeClr val="tx1"/>
                </a:solidFill>
                <a:effectLst/>
                <a:latin typeface="+mn-lt"/>
                <a:ea typeface="+mn-ea"/>
                <a:cs typeface="+mn-cs"/>
              </a:rPr>
              <a:t>31% of respondents to the survey conducted by McKinsey &amp; Company (2025) believe that AI will reduce the number of employees to some extent. </a:t>
            </a:r>
          </a:p>
          <a:p>
            <a:pPr lvl="0"/>
            <a:r>
              <a:rPr lang="en-GB" sz="1200" kern="1200" dirty="0">
                <a:solidFill>
                  <a:schemeClr val="tx1"/>
                </a:solidFill>
                <a:effectLst/>
                <a:latin typeface="+mn-lt"/>
                <a:ea typeface="+mn-ea"/>
                <a:cs typeface="+mn-cs"/>
              </a:rPr>
              <a:t>If enterprises plan on using AI to reduce headcount, the potential for reskilling employees must be considered. </a:t>
            </a:r>
          </a:p>
        </p:txBody>
      </p:sp>
      <p:sp>
        <p:nvSpPr>
          <p:cNvPr id="4" name="Slide Number Placeholder 3">
            <a:extLst>
              <a:ext uri="{FF2B5EF4-FFF2-40B4-BE49-F238E27FC236}">
                <a16:creationId xmlns:a16="http://schemas.microsoft.com/office/drawing/2014/main" id="{E715B4A8-FA42-D7BE-CC51-82F69E1D513A}"/>
              </a:ext>
            </a:extLst>
          </p:cNvPr>
          <p:cNvSpPr>
            <a:spLocks noGrp="1"/>
          </p:cNvSpPr>
          <p:nvPr>
            <p:ph type="sldNum" sz="quarter" idx="5"/>
          </p:nvPr>
        </p:nvSpPr>
        <p:spPr/>
        <p:txBody>
          <a:bodyPr/>
          <a:lstStyle/>
          <a:p>
            <a:fld id="{DEF75CB5-5666-5049-9AE0-38EFD385C21E}" type="slidenum">
              <a:rPr lang="en-US" smtClean="0"/>
              <a:t>6</a:t>
            </a:fld>
            <a:endParaRPr lang="en-US" dirty="0"/>
          </a:p>
        </p:txBody>
      </p:sp>
    </p:spTree>
    <p:extLst>
      <p:ext uri="{BB962C8B-B14F-4D97-AF65-F5344CB8AC3E}">
        <p14:creationId xmlns:p14="http://schemas.microsoft.com/office/powerpoint/2010/main" val="2042009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EBAE7-CB40-3C69-AF99-04FB605ED7B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0B717E-8286-6A49-2391-94AA68011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DD2E918-3CA6-E434-9E73-BBAD3E66D7E1}"/>
              </a:ext>
            </a:extLst>
          </p:cNvPr>
          <p:cNvSpPr>
            <a:spLocks noGrp="1"/>
          </p:cNvSpPr>
          <p:nvPr>
            <p:ph type="body" idx="1"/>
          </p:nvPr>
        </p:nvSpPr>
        <p:spPr/>
        <p:txBody>
          <a:bodyPr/>
          <a:lstStyle/>
          <a:p>
            <a:r>
              <a:rPr lang="en-GB" sz="1200" kern="1200" dirty="0">
                <a:solidFill>
                  <a:schemeClr val="tx1"/>
                </a:solidFill>
                <a:effectLst/>
                <a:latin typeface="+mn-lt"/>
                <a:ea typeface="+mn-ea"/>
                <a:cs typeface="+mn-cs"/>
              </a:rPr>
              <a:t>To mitigate against discriminatory models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Data professionals must be consulted with to assess the level and type of bias present in the data before it can be used to develop models. Enterprises must ensure that data professionals account for bias in the data, and take steps to reduce it. </a:t>
            </a:r>
          </a:p>
          <a:p>
            <a:pPr lvl="0"/>
            <a:r>
              <a:rPr lang="en-GB" sz="1200" kern="1200" dirty="0">
                <a:solidFill>
                  <a:schemeClr val="tx1"/>
                </a:solidFill>
                <a:effectLst/>
                <a:latin typeface="+mn-lt"/>
                <a:ea typeface="+mn-ea"/>
                <a:cs typeface="+mn-cs"/>
              </a:rPr>
              <a:t>Also, AI &amp; ML engineers who develop and implement AI models must employ measures to mitigate bias during the development process and use debiasing metrics. However, this must be carefully weighed against the accuracy of the model (Manure, Bengani and S, 2023).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To mitigate cybercriminals using AI – frequent employee training to spot phishing attempts</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Enterprises should develop training sessions and activities for staff members to complete that will improve their ability to detect phishing attempts, to prevent the likelihood of a breach as a result of shared confidential data. </a:t>
            </a:r>
          </a:p>
          <a:p>
            <a:pPr lvl="0"/>
            <a:r>
              <a:rPr lang="en-GB" sz="1200" kern="1200" dirty="0">
                <a:solidFill>
                  <a:schemeClr val="tx1"/>
                </a:solidFill>
                <a:effectLst/>
                <a:latin typeface="+mn-lt"/>
                <a:ea typeface="+mn-ea"/>
                <a:cs typeface="+mn-cs"/>
              </a:rPr>
              <a:t>These sessions should be completed regularly to address potential new threats and techniques used by cyber criminals. Training completed regularly reduces the risk of a breach (Iqbal and Yusof, 2024). </a:t>
            </a:r>
          </a:p>
          <a:p>
            <a:r>
              <a:rPr lang="en-GB" sz="1200" kern="1200" dirty="0">
                <a:solidFill>
                  <a:schemeClr val="tx1"/>
                </a:solidFill>
                <a:effectLst/>
                <a:latin typeface="+mn-lt"/>
                <a:ea typeface="+mn-ea"/>
                <a:cs typeface="+mn-cs"/>
              </a:rPr>
              <a:t> </a:t>
            </a:r>
          </a:p>
          <a:p>
            <a:r>
              <a:rPr lang="en-GB" sz="1200" kern="1200" dirty="0">
                <a:solidFill>
                  <a:schemeClr val="tx1"/>
                </a:solidFill>
                <a:effectLst/>
                <a:latin typeface="+mn-lt"/>
                <a:ea typeface="+mn-ea"/>
                <a:cs typeface="+mn-cs"/>
              </a:rPr>
              <a:t>To mitigate job losses – upskilling in AI </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Companies should invest financial and human resource into upskilling employees who are deemed ‘at risk’ of redundancy due to AI. </a:t>
            </a:r>
          </a:p>
          <a:p>
            <a:pPr lvl="0"/>
            <a:r>
              <a:rPr lang="en-GB" sz="1200" kern="1200" dirty="0">
                <a:solidFill>
                  <a:schemeClr val="tx1"/>
                </a:solidFill>
                <a:effectLst/>
                <a:latin typeface="+mn-lt"/>
                <a:ea typeface="+mn-ea"/>
                <a:cs typeface="+mn-cs"/>
              </a:rPr>
              <a:t>It is especially pertinent given it is predicted that 30% of jobs across the world will be automated by 2030. </a:t>
            </a:r>
          </a:p>
          <a:p>
            <a:pPr lvl="0"/>
            <a:r>
              <a:rPr lang="en-GB" sz="1200" kern="1200" dirty="0">
                <a:solidFill>
                  <a:schemeClr val="tx1"/>
                </a:solidFill>
                <a:effectLst/>
                <a:latin typeface="+mn-lt"/>
                <a:ea typeface="+mn-ea"/>
                <a:cs typeface="+mn-cs"/>
              </a:rPr>
              <a:t>A study conducted by Arokiyadass (2025) showed that initiatives held to upskill or retrain employees is a critical intervention to combat the risk of job security, particularly for individuals who are classed as ‘low-skilled’ workers and are likely to be disproportionately affected by AI &amp; automation. </a:t>
            </a:r>
          </a:p>
        </p:txBody>
      </p:sp>
      <p:sp>
        <p:nvSpPr>
          <p:cNvPr id="4" name="Slide Number Placeholder 3">
            <a:extLst>
              <a:ext uri="{FF2B5EF4-FFF2-40B4-BE49-F238E27FC236}">
                <a16:creationId xmlns:a16="http://schemas.microsoft.com/office/drawing/2014/main" id="{7C2FCAD0-0205-D9C3-B3CD-12931EDD7E5E}"/>
              </a:ext>
            </a:extLst>
          </p:cNvPr>
          <p:cNvSpPr>
            <a:spLocks noGrp="1"/>
          </p:cNvSpPr>
          <p:nvPr>
            <p:ph type="sldNum" sz="quarter" idx="5"/>
          </p:nvPr>
        </p:nvSpPr>
        <p:spPr/>
        <p:txBody>
          <a:bodyPr/>
          <a:lstStyle/>
          <a:p>
            <a:fld id="{DEF75CB5-5666-5049-9AE0-38EFD385C21E}" type="slidenum">
              <a:rPr lang="en-US" smtClean="0"/>
              <a:t>7</a:t>
            </a:fld>
            <a:endParaRPr lang="en-US" dirty="0"/>
          </a:p>
        </p:txBody>
      </p:sp>
    </p:spTree>
    <p:extLst>
      <p:ext uri="{BB962C8B-B14F-4D97-AF65-F5344CB8AC3E}">
        <p14:creationId xmlns:p14="http://schemas.microsoft.com/office/powerpoint/2010/main" val="3573006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6DDC46-8968-3BE7-FBB5-C199E01C5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7C63696-0C7F-58F8-0641-F85C04F1F2D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9F64B9D-88CF-6DA2-2C67-BFD5A904F50D}"/>
              </a:ext>
            </a:extLst>
          </p:cNvPr>
          <p:cNvSpPr>
            <a:spLocks noGrp="1"/>
          </p:cNvSpPr>
          <p:nvPr>
            <p:ph type="body" idx="1"/>
          </p:nvPr>
        </p:nvSpPr>
        <p:spPr/>
        <p:txBody>
          <a:bodyPr/>
          <a:lstStyle/>
          <a:p>
            <a:pPr lvl="0"/>
            <a:r>
              <a:rPr lang="en-GB" sz="1200" kern="1200" dirty="0">
                <a:solidFill>
                  <a:schemeClr val="tx1"/>
                </a:solidFill>
                <a:effectLst/>
                <a:latin typeface="+mn-lt"/>
                <a:ea typeface="+mn-ea"/>
                <a:cs typeface="+mn-cs"/>
              </a:rPr>
              <a:t>The General Data Protection Regulation, or GDPR abbreviated, is a legal framework devised by the European Union which details how the personal data belonging to individuals located in the EU should be processed, stored, and used. </a:t>
            </a:r>
          </a:p>
          <a:p>
            <a:pPr lvl="0"/>
            <a:r>
              <a:rPr lang="en-GB" sz="1200" kern="1200" dirty="0">
                <a:solidFill>
                  <a:schemeClr val="tx1"/>
                </a:solidFill>
                <a:effectLst/>
                <a:latin typeface="+mn-lt"/>
                <a:ea typeface="+mn-ea"/>
                <a:cs typeface="+mn-cs"/>
              </a:rPr>
              <a:t>As AI is reliant on data, and commonly personal data that has been collected, companies must ensure that GDPR legislations are adhered to, otherwise they face steep fines (A</a:t>
            </a:r>
            <a:r>
              <a:rPr lang="en-GB" sz="1200" i="1" kern="1200" dirty="0">
                <a:solidFill>
                  <a:schemeClr val="tx1"/>
                </a:solidFill>
                <a:effectLst/>
                <a:latin typeface="+mn-lt"/>
                <a:ea typeface="+mn-ea"/>
                <a:cs typeface="+mn-cs"/>
              </a:rPr>
              <a:t>rt. 83 GDPR - General conditions for imposing administrative fines</a:t>
            </a:r>
            <a:r>
              <a:rPr lang="en-GB" sz="1200" kern="1200" dirty="0">
                <a:solidFill>
                  <a:schemeClr val="tx1"/>
                </a:solidFill>
                <a:effectLst/>
                <a:latin typeface="+mn-lt"/>
                <a:ea typeface="+mn-ea"/>
                <a:cs typeface="+mn-cs"/>
              </a:rPr>
              <a:t>, 2018). </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GDPR provides individuals with high levels of autonomy and control over their own personal data, including accessing, correcting, and deleting data. Updates made to the legislation also prevents organisations from only using AI to make decisions significantly affecting individuals (Wachter, Mittelstadt and </a:t>
            </a:r>
            <a:r>
              <a:rPr lang="en-GB" sz="1200" kern="1200" dirty="0" err="1">
                <a:solidFill>
                  <a:schemeClr val="tx1"/>
                </a:solidFill>
                <a:effectLst/>
                <a:latin typeface="+mn-lt"/>
                <a:ea typeface="+mn-ea"/>
                <a:cs typeface="+mn-cs"/>
              </a:rPr>
              <a:t>Floridi</a:t>
            </a:r>
            <a:r>
              <a:rPr lang="en-GB" sz="1200" kern="1200" dirty="0">
                <a:solidFill>
                  <a:schemeClr val="tx1"/>
                </a:solidFill>
                <a:effectLst/>
                <a:latin typeface="+mn-lt"/>
                <a:ea typeface="+mn-ea"/>
                <a:cs typeface="+mn-cs"/>
              </a:rPr>
              <a:t>, 2017). </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The EU has acknowledged the growth and surge of AI in recent years and iteratively updated the legislation to account for this, although not significantly.  </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One drawback of GDPR as a regulatory framework for AI is that it is not sufficient in isolation to provide a comprehensive governance framework for enterprises to adhere to when using AI, since it focuses on the protection of personal data, and not AI models altogether. The regulation does not address significant issues, such as bias and discrimination, that feature within the use of AI models. </a:t>
            </a:r>
          </a:p>
          <a:p>
            <a:pPr lvl="0"/>
            <a:r>
              <a:rPr lang="en-GB" sz="1200" kern="1200" dirty="0">
                <a:solidFill>
                  <a:schemeClr val="tx1"/>
                </a:solidFill>
                <a:effectLst/>
                <a:latin typeface="+mn-lt"/>
                <a:ea typeface="+mn-ea"/>
                <a:cs typeface="+mn-cs"/>
              </a:rPr>
              <a:t>This was highlighted by a review conducted by Binns (2018). Despite the review being approximately 7 years old, the conclusion is still relevant given the lack of updates around this area. </a:t>
            </a:r>
          </a:p>
          <a:p>
            <a:r>
              <a:rPr lang="en-GB" sz="1200" kern="1200" dirty="0">
                <a:solidFill>
                  <a:schemeClr val="tx1"/>
                </a:solidFill>
                <a:effectLst/>
                <a:latin typeface="+mn-lt"/>
                <a:ea typeface="+mn-ea"/>
                <a:cs typeface="+mn-cs"/>
              </a:rPr>
              <a:t> </a:t>
            </a:r>
          </a:p>
          <a:p>
            <a:pPr lvl="0"/>
            <a:r>
              <a:rPr lang="en-GB" sz="1200" kern="1200" dirty="0">
                <a:solidFill>
                  <a:schemeClr val="tx1"/>
                </a:solidFill>
                <a:effectLst/>
                <a:latin typeface="+mn-lt"/>
                <a:ea typeface="+mn-ea"/>
                <a:cs typeface="+mn-cs"/>
              </a:rPr>
              <a:t>With the AI act being implemented imminently, the potential for confusion caused by the inevitable overlap is high, particularly for small-to-medium sized enterprises, or SMEs, which are unlikely to employ a specialist Data Protection Officer to provide steer. </a:t>
            </a:r>
          </a:p>
        </p:txBody>
      </p:sp>
      <p:sp>
        <p:nvSpPr>
          <p:cNvPr id="4" name="Slide Number Placeholder 3">
            <a:extLst>
              <a:ext uri="{FF2B5EF4-FFF2-40B4-BE49-F238E27FC236}">
                <a16:creationId xmlns:a16="http://schemas.microsoft.com/office/drawing/2014/main" id="{231AC8FE-3162-1BB3-459C-F8F472564CB7}"/>
              </a:ext>
            </a:extLst>
          </p:cNvPr>
          <p:cNvSpPr>
            <a:spLocks noGrp="1"/>
          </p:cNvSpPr>
          <p:nvPr>
            <p:ph type="sldNum" sz="quarter" idx="5"/>
          </p:nvPr>
        </p:nvSpPr>
        <p:spPr/>
        <p:txBody>
          <a:bodyPr/>
          <a:lstStyle/>
          <a:p>
            <a:fld id="{DEF75CB5-5666-5049-9AE0-38EFD385C21E}" type="slidenum">
              <a:rPr lang="en-US" smtClean="0"/>
              <a:t>8</a:t>
            </a:fld>
            <a:endParaRPr lang="en-US" dirty="0"/>
          </a:p>
        </p:txBody>
      </p:sp>
    </p:spTree>
    <p:extLst>
      <p:ext uri="{BB962C8B-B14F-4D97-AF65-F5344CB8AC3E}">
        <p14:creationId xmlns:p14="http://schemas.microsoft.com/office/powerpoint/2010/main" val="2875203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EF75CB5-5666-5049-9AE0-38EFD385C21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450123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Subtitle">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304799"/>
            <a:ext cx="12191998" cy="3215641"/>
          </a:xfrm>
        </p:spPr>
        <p:txBody>
          <a:bodyPr lIns="0" rIns="0" bIns="0" anchor="b" anchorCtr="0">
            <a:noAutofit/>
          </a:bodyPr>
          <a:lstStyle>
            <a:lvl1pPr algn="ctr">
              <a:defRPr sz="6000" kern="1200" cap="all" spc="300" baseline="0">
                <a:solidFill>
                  <a:schemeClr val="accent3">
                    <a:lumMod val="75000"/>
                  </a:schemeClr>
                </a:solidFill>
              </a:defRPr>
            </a:lvl1pPr>
          </a:lstStyle>
          <a:p>
            <a:r>
              <a:rPr lang="en-US" dirty="0"/>
              <a:t>Click to add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670628"/>
            <a:ext cx="12191997" cy="2577772"/>
          </a:xfrm>
        </p:spPr>
        <p:txBody>
          <a:bodyPr>
            <a:noAutofit/>
          </a:bodyPr>
          <a:lstStyle>
            <a:lvl1pPr marL="0" indent="0" algn="ctr">
              <a:buNone/>
              <a:defRPr sz="3200" b="0" i="0" cap="all" spc="600" baseline="0">
                <a:solidFill>
                  <a:schemeClr val="accent3"/>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41193215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_Title and 2 column">
    <p:bg>
      <p:bgPr>
        <a:gradFill>
          <a:gsLst>
            <a:gs pos="100000">
              <a:schemeClr val="tx2"/>
            </a:gs>
            <a:gs pos="81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7123B0D0-B01D-0BB0-6127-A878BE49D18E}"/>
              </a:ext>
              <a:ext uri="{C183D7F6-B498-43B3-948B-1728B52AA6E4}">
                <adec:decorative xmlns:adec="http://schemas.microsoft.com/office/drawing/2017/decorative" val="1"/>
              </a:ext>
            </a:extLst>
          </p:cNvPr>
          <p:cNvSpPr/>
          <p:nvPr userDrawn="1"/>
        </p:nvSpPr>
        <p:spPr>
          <a:xfrm>
            <a:off x="6039728" y="-6350"/>
            <a:ext cx="6154615"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6889627" y="173736"/>
            <a:ext cx="4352662" cy="220370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Picture Placeholder 9">
            <a:extLst>
              <a:ext uri="{FF2B5EF4-FFF2-40B4-BE49-F238E27FC236}">
                <a16:creationId xmlns:a16="http://schemas.microsoft.com/office/drawing/2014/main" id="{6C363351-4779-B42E-ED7A-C4AF2920BABC}"/>
              </a:ext>
            </a:extLst>
          </p:cNvPr>
          <p:cNvSpPr>
            <a:spLocks noGrp="1"/>
          </p:cNvSpPr>
          <p:nvPr>
            <p:ph type="pic" sz="quarter" idx="37"/>
          </p:nvPr>
        </p:nvSpPr>
        <p:spPr>
          <a:xfrm>
            <a:off x="336550" y="336550"/>
            <a:ext cx="5303640" cy="6184900"/>
          </a:xfrm>
        </p:spPr>
        <p:txBody>
          <a:bodyPr/>
          <a:lstStyle>
            <a:lvl1pPr algn="ctr">
              <a:defRPr sz="2000"/>
            </a:lvl1pPr>
          </a:lstStyle>
          <a:p>
            <a:r>
              <a:rPr lang="en-US" dirty="0"/>
              <a:t>Click icon to add picture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6889627" y="3104277"/>
            <a:ext cx="4371560" cy="3022201"/>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cxnSp>
        <p:nvCxnSpPr>
          <p:cNvPr id="4" name="Straight Connector 3">
            <a:extLst>
              <a:ext uri="{FF2B5EF4-FFF2-40B4-BE49-F238E27FC236}">
                <a16:creationId xmlns:a16="http://schemas.microsoft.com/office/drawing/2014/main" id="{F0712911-615E-724B-FC0F-996291526D31}"/>
              </a:ext>
              <a:ext uri="{C183D7F6-B498-43B3-948B-1728B52AA6E4}">
                <adec:decorative xmlns:adec="http://schemas.microsoft.com/office/drawing/2017/decorative" val="1"/>
              </a:ext>
            </a:extLst>
          </p:cNvPr>
          <p:cNvCxnSpPr>
            <a:cxnSpLocks/>
          </p:cNvCxnSpPr>
          <p:nvPr userDrawn="1"/>
        </p:nvCxnSpPr>
        <p:spPr>
          <a:xfrm>
            <a:off x="6889627" y="2679480"/>
            <a:ext cx="4352662"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3308264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9_Title and 2 column">
    <p:bg>
      <p:bgPr>
        <a:gradFill>
          <a:gsLst>
            <a:gs pos="100000">
              <a:schemeClr val="tx2"/>
            </a:gs>
            <a:gs pos="81000">
              <a:schemeClr val="accent6"/>
            </a:gs>
            <a:gs pos="55000">
              <a:srgbClr val="02090E"/>
            </a:gs>
            <a:gs pos="14000">
              <a:schemeClr val="accent4">
                <a:lumMod val="75000"/>
              </a:schemeClr>
            </a:gs>
            <a:gs pos="0">
              <a:schemeClr val="accent4"/>
            </a:gs>
          </a:gsLst>
          <a:lin ang="27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CFFF0E2-6B47-67EB-D6AA-D972E7B7C367}"/>
              </a:ext>
              <a:ext uri="{C183D7F6-B498-43B3-948B-1728B52AA6E4}">
                <adec:decorative xmlns:adec="http://schemas.microsoft.com/office/drawing/2017/decorative" val="1"/>
              </a:ext>
            </a:extLst>
          </p:cNvPr>
          <p:cNvSpPr/>
          <p:nvPr userDrawn="1"/>
        </p:nvSpPr>
        <p:spPr>
          <a:xfrm>
            <a:off x="0" y="-6350"/>
            <a:ext cx="464695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Nova"/>
              <a:ea typeface="+mn-ea"/>
              <a:cs typeface="+mn-cs"/>
            </a:endParaRPr>
          </a:p>
        </p:txBody>
      </p:sp>
      <p:cxnSp>
        <p:nvCxnSpPr>
          <p:cNvPr id="4" name="Straight Connector 3">
            <a:extLst>
              <a:ext uri="{FF2B5EF4-FFF2-40B4-BE49-F238E27FC236}">
                <a16:creationId xmlns:a16="http://schemas.microsoft.com/office/drawing/2014/main" id="{94827F6F-999F-23E9-8C09-325D1A76B07A}"/>
              </a:ext>
              <a:ext uri="{C183D7F6-B498-43B3-948B-1728B52AA6E4}">
                <adec:decorative xmlns:adec="http://schemas.microsoft.com/office/drawing/2017/decorative" val="1"/>
              </a:ext>
            </a:extLst>
          </p:cNvPr>
          <p:cNvCxnSpPr>
            <a:cxnSpLocks/>
          </p:cNvCxnSpPr>
          <p:nvPr userDrawn="1"/>
        </p:nvCxnSpPr>
        <p:spPr>
          <a:xfrm>
            <a:off x="835831" y="2680134"/>
            <a:ext cx="3114078"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171396"/>
            <a:ext cx="3736630" cy="2202350"/>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41716" y="3078480"/>
            <a:ext cx="3108193" cy="3047997"/>
          </a:xfrm>
        </p:spPr>
        <p:txBody>
          <a:bodyPr/>
          <a:lstStyle>
            <a:lvl1pPr marL="0" indent="0">
              <a:lnSpc>
                <a:spcPct val="120000"/>
              </a:lnSpc>
              <a:spcBef>
                <a:spcPts val="1000"/>
              </a:spcBef>
              <a:spcAft>
                <a:spcPts val="600"/>
              </a:spcAft>
              <a:buClr>
                <a:schemeClr val="accent6"/>
              </a:buClr>
              <a:buFont typeface="Arial" panose="020B0604020202020204" pitchFamily="34" charset="0"/>
              <a:buNone/>
              <a:defRPr sz="1800" spc="0" baseline="0">
                <a:solidFill>
                  <a:schemeClr val="bg1"/>
                </a:solidFill>
                <a:latin typeface="+mn-lt"/>
              </a:defRPr>
            </a:lvl1pPr>
            <a:lvl2pPr marL="569214" indent="-285750">
              <a:lnSpc>
                <a:spcPct val="120000"/>
              </a:lnSpc>
              <a:spcBef>
                <a:spcPts val="1000"/>
              </a:spcBef>
              <a:spcAft>
                <a:spcPts val="600"/>
              </a:spcAft>
              <a:buClr>
                <a:schemeClr val="accent3"/>
              </a:buClr>
              <a:buFont typeface="Arial" panose="020B0604020202020204" pitchFamily="34" charset="0"/>
              <a:buChar char="•"/>
              <a:defRPr sz="1800" spc="0"/>
            </a:lvl2pPr>
            <a:lvl3pPr marL="861822" indent="-285750">
              <a:lnSpc>
                <a:spcPct val="120000"/>
              </a:lnSpc>
              <a:spcBef>
                <a:spcPts val="1000"/>
              </a:spcBef>
              <a:spcAft>
                <a:spcPts val="600"/>
              </a:spcAft>
              <a:buClr>
                <a:schemeClr val="accent3"/>
              </a:buClr>
              <a:buFont typeface="Arial" panose="020B0604020202020204" pitchFamily="34" charset="0"/>
              <a:buChar char="•"/>
              <a:defRPr sz="1800" spc="0"/>
            </a:lvl3pPr>
            <a:lvl4pPr marL="1152144" indent="-285750">
              <a:lnSpc>
                <a:spcPct val="120000"/>
              </a:lnSpc>
              <a:spcBef>
                <a:spcPts val="1000"/>
              </a:spcBef>
              <a:spcAft>
                <a:spcPts val="600"/>
              </a:spcAft>
              <a:buClr>
                <a:schemeClr val="accent3"/>
              </a:buClr>
              <a:buFont typeface="Arial" panose="020B0604020202020204" pitchFamily="34" charset="0"/>
              <a:buChar cha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2" name="Table Placeholder 11">
            <a:extLst>
              <a:ext uri="{FF2B5EF4-FFF2-40B4-BE49-F238E27FC236}">
                <a16:creationId xmlns:a16="http://schemas.microsoft.com/office/drawing/2014/main" id="{D360C16C-E69B-FDEF-F033-CA9A2E238288}"/>
              </a:ext>
            </a:extLst>
          </p:cNvPr>
          <p:cNvSpPr>
            <a:spLocks noGrp="1"/>
          </p:cNvSpPr>
          <p:nvPr>
            <p:ph type="tbl" sz="quarter" idx="37"/>
          </p:nvPr>
        </p:nvSpPr>
        <p:spPr>
          <a:xfrm>
            <a:off x="5067300" y="404813"/>
            <a:ext cx="6705600" cy="6048375"/>
          </a:xfrm>
        </p:spPr>
        <p:txBody>
          <a:bodyPr/>
          <a:lstStyle>
            <a:lvl1pPr>
              <a:defRPr sz="2400">
                <a:latin typeface="+mn-lt"/>
              </a:defRPr>
            </a:lvl1pPr>
          </a:lstStyle>
          <a:p>
            <a:r>
              <a:rPr lang="en-US" dirty="0"/>
              <a:t>Click icon to add table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Tree>
    <p:extLst>
      <p:ext uri="{BB962C8B-B14F-4D97-AF65-F5344CB8AC3E}">
        <p14:creationId xmlns:p14="http://schemas.microsoft.com/office/powerpoint/2010/main" val="390721985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0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196A82D-0723-4BA3-0283-9F0D67B0CEF4}"/>
              </a:ext>
              <a:ext uri="{C183D7F6-B498-43B3-948B-1728B52AA6E4}">
                <adec:decorative xmlns:adec="http://schemas.microsoft.com/office/drawing/2017/decorative" val="1"/>
              </a:ext>
            </a:extLst>
          </p:cNvPr>
          <p:cNvSpPr/>
          <p:nvPr userDrawn="1"/>
        </p:nvSpPr>
        <p:spPr>
          <a:xfrm>
            <a:off x="0" y="0"/>
            <a:ext cx="12191999"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6A20A5FD-BDFB-45F2-E644-E93FB81CA575}"/>
              </a:ext>
              <a:ext uri="{C183D7F6-B498-43B3-948B-1728B52AA6E4}">
                <adec:decorative xmlns:adec="http://schemas.microsoft.com/office/drawing/2017/decorative" val="1"/>
              </a:ext>
            </a:extLst>
          </p:cNvPr>
          <p:cNvCxnSpPr>
            <a:cxnSpLocks/>
          </p:cNvCxnSpPr>
          <p:nvPr userDrawn="1"/>
        </p:nvCxnSpPr>
        <p:spPr>
          <a:xfrm>
            <a:off x="807039" y="1983416"/>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33562" y="433906"/>
            <a:ext cx="10515601"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814302" y="2465535"/>
            <a:ext cx="7303538" cy="3427265"/>
          </a:xfrm>
        </p:spPr>
        <p:txBody>
          <a:bodyPr/>
          <a:lstStyle>
            <a:lvl1pPr marL="283464" indent="-283464">
              <a:lnSpc>
                <a:spcPct val="120000"/>
              </a:lnSpc>
              <a:spcBef>
                <a:spcPts val="1000"/>
              </a:spcBef>
              <a:buClr>
                <a:schemeClr val="accent3"/>
              </a:buClr>
              <a:buFont typeface="Arial" panose="020B0604020202020204" pitchFamily="34" charset="0"/>
              <a:buChar char="•"/>
              <a:defRPr sz="1800" spc="0" baseline="0">
                <a:solidFill>
                  <a:schemeClr val="bg1"/>
                </a:solidFill>
                <a:latin typeface="+mn-lt"/>
              </a:defRPr>
            </a:lvl1pPr>
            <a:lvl2pPr marL="566928" indent="-283464">
              <a:lnSpc>
                <a:spcPct val="120000"/>
              </a:lnSpc>
              <a:spcBef>
                <a:spcPts val="500"/>
              </a:spcBef>
              <a:buClr>
                <a:schemeClr val="accent3"/>
              </a:buClr>
              <a:defRPr sz="1800" spc="0"/>
            </a:lvl2pPr>
            <a:lvl3pPr marL="859536" indent="-283464">
              <a:lnSpc>
                <a:spcPct val="120000"/>
              </a:lnSpc>
              <a:spcBef>
                <a:spcPts val="500"/>
              </a:spcBef>
              <a:buClr>
                <a:schemeClr val="accent3"/>
              </a:buClr>
              <a:defRPr sz="1800" spc="0"/>
            </a:lvl3pPr>
            <a:lvl4pPr marL="1152144">
              <a:lnSpc>
                <a:spcPct val="120000"/>
              </a:lnSpc>
              <a:spcBef>
                <a:spcPts val="500"/>
              </a:spcBef>
              <a:buClr>
                <a:schemeClr val="accent3"/>
              </a:buClr>
              <a:defRPr sz="1800" spc="0"/>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0" name="Content Placeholder 9">
            <a:extLst>
              <a:ext uri="{FF2B5EF4-FFF2-40B4-BE49-F238E27FC236}">
                <a16:creationId xmlns:a16="http://schemas.microsoft.com/office/drawing/2014/main" id="{4E7FC75E-AA73-003E-D4E3-B1819886AF9C}"/>
              </a:ext>
            </a:extLst>
          </p:cNvPr>
          <p:cNvSpPr>
            <a:spLocks noGrp="1"/>
          </p:cNvSpPr>
          <p:nvPr>
            <p:ph sz="quarter" idx="37" hasCustomPrompt="1"/>
          </p:nvPr>
        </p:nvSpPr>
        <p:spPr>
          <a:xfrm>
            <a:off x="8392160" y="2465388"/>
            <a:ext cx="2856865" cy="3427412"/>
          </a:xfrm>
        </p:spPr>
        <p:txBody>
          <a:bodyPr/>
          <a:lstStyle>
            <a:lvl1pPr marL="0" indent="0">
              <a:lnSpc>
                <a:spcPct val="120000"/>
              </a:lnSpc>
              <a:spcBef>
                <a:spcPts val="1000"/>
              </a:spcBef>
              <a:buFont typeface="Arial" panose="020B0604020202020204" pitchFamily="34" charset="0"/>
              <a:buNone/>
              <a:defRPr sz="1800">
                <a:solidFill>
                  <a:schemeClr val="bg1"/>
                </a:solidFill>
                <a:latin typeface="+mn-lt"/>
              </a:defRPr>
            </a:lvl1pPr>
            <a:lvl2pPr marL="457200" indent="0">
              <a:lnSpc>
                <a:spcPct val="120000"/>
              </a:lnSpc>
              <a:spcBef>
                <a:spcPts val="1000"/>
              </a:spcBef>
              <a:buNone/>
              <a:defRPr sz="1600">
                <a:solidFill>
                  <a:schemeClr val="bg1"/>
                </a:solidFill>
                <a:latin typeface="+mn-lt"/>
              </a:defRPr>
            </a:lvl2pPr>
            <a:lvl3pPr marL="914400" indent="0">
              <a:lnSpc>
                <a:spcPct val="120000"/>
              </a:lnSpc>
              <a:spcBef>
                <a:spcPts val="1000"/>
              </a:spcBef>
              <a:buNone/>
              <a:defRPr sz="1400">
                <a:solidFill>
                  <a:schemeClr val="bg1"/>
                </a:solidFill>
                <a:latin typeface="+mn-lt"/>
              </a:defRPr>
            </a:lvl3pPr>
            <a:lvl4pPr marL="1371600" indent="0">
              <a:lnSpc>
                <a:spcPct val="120000"/>
              </a:lnSpc>
              <a:spcBef>
                <a:spcPts val="1000"/>
              </a:spcBef>
              <a:buNone/>
              <a:defRPr sz="1200">
                <a:solidFill>
                  <a:schemeClr val="bg1"/>
                </a:solidFill>
                <a:latin typeface="+mn-lt"/>
              </a:defRPr>
            </a:lvl4pPr>
            <a:lvl5pPr marL="1828800" indent="0">
              <a:lnSpc>
                <a:spcPct val="120000"/>
              </a:lnSpc>
              <a:spcBef>
                <a:spcPts val="1000"/>
              </a:spcBef>
              <a:buNone/>
              <a:defRPr sz="1200">
                <a:solidFill>
                  <a:schemeClr val="bg1"/>
                </a:solidFill>
                <a:latin typeface="+mn-lt"/>
              </a:defRPr>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24561196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2D51531-1219-2E4B-DCE7-C6FD9D809F0C}"/>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BEC02E56-87A4-158A-F0B0-DB8E9BE3AE5E}"/>
              </a:ext>
              <a:ext uri="{C183D7F6-B498-43B3-948B-1728B52AA6E4}">
                <adec:decorative xmlns:adec="http://schemas.microsoft.com/office/drawing/2017/decorative" val="1"/>
              </a:ext>
            </a:extLst>
          </p:cNvPr>
          <p:cNvCxnSpPr>
            <a:cxnSpLocks/>
          </p:cNvCxnSpPr>
          <p:nvPr userDrawn="1"/>
        </p:nvCxnSpPr>
        <p:spPr>
          <a:xfrm>
            <a:off x="807039" y="1991547"/>
            <a:ext cx="10546763"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835370" y="643842"/>
            <a:ext cx="10515601" cy="1140849"/>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0" name="Table Placeholder 9">
            <a:extLst>
              <a:ext uri="{FF2B5EF4-FFF2-40B4-BE49-F238E27FC236}">
                <a16:creationId xmlns:a16="http://schemas.microsoft.com/office/drawing/2014/main" id="{471D7DE3-05F5-8052-02FA-6EF9717E15BE}"/>
              </a:ext>
            </a:extLst>
          </p:cNvPr>
          <p:cNvSpPr>
            <a:spLocks noGrp="1"/>
          </p:cNvSpPr>
          <p:nvPr>
            <p:ph type="tbl" sz="quarter" idx="13"/>
          </p:nvPr>
        </p:nvSpPr>
        <p:spPr>
          <a:xfrm>
            <a:off x="835025" y="2560638"/>
            <a:ext cx="10515600" cy="3478212"/>
          </a:xfrm>
        </p:spPr>
        <p:txBody>
          <a:bodyPr/>
          <a:lstStyle>
            <a:lvl1pPr>
              <a:defRPr sz="2400">
                <a:latin typeface="+mn-lt"/>
              </a:defRPr>
            </a:lvl1pPr>
          </a:lstStyle>
          <a:p>
            <a:r>
              <a:rPr lang="en-US" dirty="0"/>
              <a:t>Click icon to add table</a:t>
            </a:r>
          </a:p>
        </p:txBody>
      </p:sp>
      <p:cxnSp>
        <p:nvCxnSpPr>
          <p:cNvPr id="8" name="Straight Connector 7">
            <a:extLst>
              <a:ext uri="{FF2B5EF4-FFF2-40B4-BE49-F238E27FC236}">
                <a16:creationId xmlns:a16="http://schemas.microsoft.com/office/drawing/2014/main" id="{6468DE94-FC46-A848-7949-ABFEADADEA16}"/>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losing">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289F5C3D-E9E6-75E0-BF7D-799B5CFE5ED0}"/>
              </a:ext>
              <a:ext uri="{C183D7F6-B498-43B3-948B-1728B52AA6E4}">
                <adec:decorative xmlns:adec="http://schemas.microsoft.com/office/drawing/2017/decorative" val="1"/>
              </a:ext>
            </a:extLst>
          </p:cNvPr>
          <p:cNvGrpSpPr/>
          <p:nvPr userDrawn="1"/>
        </p:nvGrpSpPr>
        <p:grpSpPr>
          <a:xfrm>
            <a:off x="4575462" y="4137"/>
            <a:ext cx="7616537" cy="6853863"/>
            <a:chOff x="4575462" y="4137"/>
            <a:chExt cx="7616537" cy="6853863"/>
          </a:xfrm>
        </p:grpSpPr>
        <p:grpSp>
          <p:nvGrpSpPr>
            <p:cNvPr id="16" name="Group 15">
              <a:extLst>
                <a:ext uri="{FF2B5EF4-FFF2-40B4-BE49-F238E27FC236}">
                  <a16:creationId xmlns:a16="http://schemas.microsoft.com/office/drawing/2014/main" id="{CDE1D2C2-40C4-6B80-E8C6-B4CE94C23037}"/>
                </a:ext>
              </a:extLst>
            </p:cNvPr>
            <p:cNvGrpSpPr/>
            <p:nvPr/>
          </p:nvGrpSpPr>
          <p:grpSpPr>
            <a:xfrm>
              <a:off x="4575462" y="691665"/>
              <a:ext cx="364018" cy="857035"/>
              <a:chOff x="468157" y="1144246"/>
              <a:chExt cx="364018" cy="857035"/>
            </a:xfrm>
          </p:grpSpPr>
          <p:sp>
            <p:nvSpPr>
              <p:cNvPr id="27" name="Oval 26">
                <a:extLst>
                  <a:ext uri="{FF2B5EF4-FFF2-40B4-BE49-F238E27FC236}">
                    <a16:creationId xmlns:a16="http://schemas.microsoft.com/office/drawing/2014/main" id="{7C904D88-E1BE-F1FA-D405-F55DA966DA84}"/>
                  </a:ext>
                  <a:ext uri="{C183D7F6-B498-43B3-948B-1728B52AA6E4}">
                    <adec:decorative xmlns:adec="http://schemas.microsoft.com/office/drawing/2017/decorative" val="1"/>
                  </a:ext>
                </a:extLst>
              </p:cNvPr>
              <p:cNvSpPr/>
              <p:nvPr/>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8" name="Graphic 12">
                <a:extLst>
                  <a:ext uri="{FF2B5EF4-FFF2-40B4-BE49-F238E27FC236}">
                    <a16:creationId xmlns:a16="http://schemas.microsoft.com/office/drawing/2014/main" id="{1D8F0816-C429-D32E-058B-33405874DFA7}"/>
                  </a:ext>
                  <a:ext uri="{C183D7F6-B498-43B3-948B-1728B52AA6E4}">
                    <adec:decorative xmlns:adec="http://schemas.microsoft.com/office/drawing/2017/decorative" val="1"/>
                  </a:ext>
                </a:extLst>
              </p:cNvPr>
              <p:cNvSpPr/>
              <p:nvPr/>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pic>
          <p:nvPicPr>
            <p:cNvPr id="4" name="Content Placeholder 14">
              <a:extLst>
                <a:ext uri="{FF2B5EF4-FFF2-40B4-BE49-F238E27FC236}">
                  <a16:creationId xmlns:a16="http://schemas.microsoft.com/office/drawing/2014/main" id="{14AC0A97-7D79-3DBE-FB53-A9EBFD806E06}"/>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542796" y="4137"/>
              <a:ext cx="5649203" cy="6853863"/>
            </a:xfrm>
            <a:prstGeom prst="rect">
              <a:avLst/>
            </a:prstGeom>
          </p:spPr>
        </p:pic>
      </p:gr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835831" y="173735"/>
            <a:ext cx="4409514" cy="2203704"/>
          </a:xfrm>
        </p:spPr>
        <p:txBody>
          <a:bodyPr anchor="b">
            <a:noAutofit/>
          </a:bodyPr>
          <a:lstStyle>
            <a:lvl1pPr>
              <a:defRPr sz="3200" cap="all" baseline="0">
                <a:solidFill>
                  <a:schemeClr val="accent3"/>
                </a:solidFill>
              </a:defRPr>
            </a:lvl1pPr>
          </a:lstStyle>
          <a:p>
            <a:r>
              <a:rPr lang="en-US" dirty="0"/>
              <a:t>Click to add title</a:t>
            </a:r>
          </a:p>
        </p:txBody>
      </p:sp>
      <p:sp>
        <p:nvSpPr>
          <p:cNvPr id="7" name="Content Placeholder 6">
            <a:extLst>
              <a:ext uri="{FF2B5EF4-FFF2-40B4-BE49-F238E27FC236}">
                <a16:creationId xmlns:a16="http://schemas.microsoft.com/office/drawing/2014/main" id="{0D9D0F3E-69D8-49F3-5D7A-71FDC4E3EEE3}"/>
              </a:ext>
            </a:extLst>
          </p:cNvPr>
          <p:cNvSpPr>
            <a:spLocks noGrp="1"/>
          </p:cNvSpPr>
          <p:nvPr>
            <p:ph sz="quarter" idx="14" hasCustomPrompt="1"/>
          </p:nvPr>
        </p:nvSpPr>
        <p:spPr>
          <a:xfrm>
            <a:off x="831850" y="3079119"/>
            <a:ext cx="4413250" cy="2752725"/>
          </a:xfrm>
        </p:spPr>
        <p:txBody>
          <a:bodyPr/>
          <a:lstStyle>
            <a:lvl1pPr>
              <a:lnSpc>
                <a:spcPct val="120000"/>
              </a:lnSpc>
              <a:spcBef>
                <a:spcPts val="1000"/>
              </a:spcBef>
              <a:defRPr sz="1800">
                <a:solidFill>
                  <a:schemeClr val="bg1"/>
                </a:solidFill>
                <a:latin typeface="+mn-lt"/>
              </a:defRPr>
            </a:lvl1pPr>
            <a:lvl2pPr>
              <a:lnSpc>
                <a:spcPct val="120000"/>
              </a:lnSpc>
              <a:spcBef>
                <a:spcPts val="1000"/>
              </a:spcBef>
              <a:buClr>
                <a:schemeClr val="accent3"/>
              </a:buClr>
              <a:defRPr sz="1600">
                <a:solidFill>
                  <a:schemeClr val="bg1"/>
                </a:solidFill>
                <a:latin typeface="+mn-lt"/>
              </a:defRPr>
            </a:lvl2pPr>
            <a:lvl3pPr>
              <a:lnSpc>
                <a:spcPct val="120000"/>
              </a:lnSpc>
              <a:spcBef>
                <a:spcPts val="1000"/>
              </a:spcBef>
              <a:buClr>
                <a:schemeClr val="accent3"/>
              </a:buClr>
              <a:defRPr sz="1400">
                <a:solidFill>
                  <a:schemeClr val="bg1"/>
                </a:solidFill>
                <a:latin typeface="+mn-lt"/>
              </a:defRPr>
            </a:lvl3pPr>
            <a:lvl4pPr>
              <a:lnSpc>
                <a:spcPct val="120000"/>
              </a:lnSpc>
              <a:spcBef>
                <a:spcPts val="1000"/>
              </a:spcBef>
              <a:buClr>
                <a:schemeClr val="accent3"/>
              </a:buClr>
              <a:defRPr sz="1200">
                <a:solidFill>
                  <a:schemeClr val="bg1"/>
                </a:solidFill>
                <a:latin typeface="+mn-lt"/>
              </a:defRPr>
            </a:lvl4pPr>
            <a:lvl5pPr>
              <a:lnSpc>
                <a:spcPct val="120000"/>
              </a:lnSpc>
              <a:spcBef>
                <a:spcPts val="1000"/>
              </a:spcBef>
              <a:buClr>
                <a:schemeClr val="accent3"/>
              </a:buCl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a:extLst>
              <a:ext uri="{FF2B5EF4-FFF2-40B4-BE49-F238E27FC236}">
                <a16:creationId xmlns:a16="http://schemas.microsoft.com/office/drawing/2014/main" id="{61CFC792-44F7-2497-E19D-8FB08AFF94F7}"/>
              </a:ext>
              <a:ext uri="{C183D7F6-B498-43B3-948B-1728B52AA6E4}">
                <adec:decorative xmlns:adec="http://schemas.microsoft.com/office/drawing/2017/decorative" val="1"/>
              </a:ext>
            </a:extLst>
          </p:cNvPr>
          <p:cNvCxnSpPr>
            <a:cxnSpLocks/>
          </p:cNvCxnSpPr>
          <p:nvPr userDrawn="1"/>
        </p:nvCxnSpPr>
        <p:spPr>
          <a:xfrm>
            <a:off x="835831" y="2679192"/>
            <a:ext cx="4101929"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826071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Only">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1BA6450-E291-DC40-F198-C02B485137B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 y="1"/>
            <a:ext cx="12192003" cy="6857999"/>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3" y="1821180"/>
            <a:ext cx="12191994" cy="3215641"/>
          </a:xfrm>
        </p:spPr>
        <p:txBody>
          <a:bodyPr lIns="0" rIns="0" bIns="0" anchor="ctr" anchorCtr="0">
            <a:noAutofit/>
          </a:bodyPr>
          <a:lstStyle>
            <a:lvl1pPr algn="ctr">
              <a:defRPr sz="6000" kern="1200" cap="all" spc="300" baseline="0">
                <a:solidFill>
                  <a:schemeClr val="accent3">
                    <a:lumMod val="75000"/>
                  </a:schemeClr>
                </a:solidFill>
              </a:defRPr>
            </a:lvl1pPr>
          </a:lstStyle>
          <a:p>
            <a:r>
              <a:rPr lang="en-US" dirty="0"/>
              <a:t>Click to add title</a:t>
            </a:r>
          </a:p>
        </p:txBody>
      </p:sp>
    </p:spTree>
    <p:extLst>
      <p:ext uri="{BB962C8B-B14F-4D97-AF65-F5344CB8AC3E}">
        <p14:creationId xmlns:p14="http://schemas.microsoft.com/office/powerpoint/2010/main" val="163504510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3">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A084D09-1B2D-4EE2-82A7-83196133B801}"/>
              </a:ext>
              <a:ext uri="{C183D7F6-B498-43B3-948B-1728B52AA6E4}">
                <adec:decorative xmlns:adec="http://schemas.microsoft.com/office/drawing/2017/decorative" val="1"/>
              </a:ext>
            </a:extLst>
          </p:cNvPr>
          <p:cNvGrpSpPr/>
          <p:nvPr userDrawn="1"/>
        </p:nvGrpSpPr>
        <p:grpSpPr>
          <a:xfrm>
            <a:off x="0" y="-6350"/>
            <a:ext cx="12185769" cy="6864350"/>
            <a:chOff x="0" y="-6350"/>
            <a:chExt cx="12185769" cy="6864350"/>
          </a:xfrm>
        </p:grpSpPr>
        <p:sp>
          <p:nvSpPr>
            <p:cNvPr id="4" name="Rectangle 3">
              <a:extLst>
                <a:ext uri="{FF2B5EF4-FFF2-40B4-BE49-F238E27FC236}">
                  <a16:creationId xmlns:a16="http://schemas.microsoft.com/office/drawing/2014/main" id="{53860AA6-1B14-DF89-B725-CC444E502028}"/>
                </a:ext>
                <a:ext uri="{C183D7F6-B498-43B3-948B-1728B52AA6E4}">
                  <adec:decorative xmlns:adec="http://schemas.microsoft.com/office/drawing/2017/decorative" val="1"/>
                </a:ext>
              </a:extLst>
            </p:cNvPr>
            <p:cNvSpPr/>
            <p:nvPr/>
          </p:nvSpPr>
          <p:spPr>
            <a:xfrm>
              <a:off x="0" y="-6350"/>
              <a:ext cx="6160393"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Content Placeholder 14">
              <a:extLst>
                <a:ext uri="{FF2B5EF4-FFF2-40B4-BE49-F238E27FC236}">
                  <a16:creationId xmlns:a16="http://schemas.microsoft.com/office/drawing/2014/main" id="{D172E570-D67F-4980-88C2-CF6560C1C193}"/>
                </a:ext>
                <a:ext uri="{C183D7F6-B498-43B3-948B-1728B52AA6E4}">
                  <adec:decorative xmlns:adec="http://schemas.microsoft.com/office/drawing/2017/decorative" val="1"/>
                </a:ext>
              </a:extLst>
            </p:cNvPr>
            <p:cNvPicPr>
              <a:picLocks noChangeAspect="1"/>
            </p:cNvPicPr>
            <p:nvPr/>
          </p:nvPicPr>
          <p:blipFill rotWithShape="1">
            <a:blip r:embed="rId2" cstate="screen">
              <a:alphaModFix/>
              <a:extLst>
                <a:ext uri="{28A0092B-C50C-407E-A947-70E740481C1C}">
                  <a14:useLocalDpi xmlns:a14="http://schemas.microsoft.com/office/drawing/2010/main"/>
                </a:ext>
              </a:extLst>
            </a:blip>
            <a:srcRect/>
            <a:stretch/>
          </p:blipFill>
          <p:spPr>
            <a:xfrm rot="5400000">
              <a:off x="5750267" y="410125"/>
              <a:ext cx="6845628" cy="6025377"/>
            </a:xfrm>
            <a:prstGeom prst="rect">
              <a:avLst/>
            </a:prstGeom>
          </p:spPr>
        </p:pic>
        <p:grpSp>
          <p:nvGrpSpPr>
            <p:cNvPr id="7" name="Group 6">
              <a:extLst>
                <a:ext uri="{FF2B5EF4-FFF2-40B4-BE49-F238E27FC236}">
                  <a16:creationId xmlns:a16="http://schemas.microsoft.com/office/drawing/2014/main" id="{AF90BF68-CF26-6705-CBFD-428BEB787EDB}"/>
                </a:ext>
              </a:extLst>
            </p:cNvPr>
            <p:cNvGrpSpPr/>
            <p:nvPr/>
          </p:nvGrpSpPr>
          <p:grpSpPr>
            <a:xfrm rot="10800000">
              <a:off x="5304704" y="259572"/>
              <a:ext cx="584267" cy="390181"/>
              <a:chOff x="1876516" y="596691"/>
              <a:chExt cx="584267" cy="390181"/>
            </a:xfrm>
          </p:grpSpPr>
          <p:sp>
            <p:nvSpPr>
              <p:cNvPr id="8" name="Oval 7">
                <a:extLst>
                  <a:ext uri="{FF2B5EF4-FFF2-40B4-BE49-F238E27FC236}">
                    <a16:creationId xmlns:a16="http://schemas.microsoft.com/office/drawing/2014/main" id="{1066F635-8DB9-B091-8467-D8F0327217F4}"/>
                  </a:ext>
                  <a:ext uri="{C183D7F6-B498-43B3-948B-1728B52AA6E4}">
                    <adec:decorative xmlns:adec="http://schemas.microsoft.com/office/drawing/2017/decorative" val="1"/>
                  </a:ext>
                </a:extLst>
              </p:cNvPr>
              <p:cNvSpPr/>
              <p:nvPr/>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9" name="Graphic 12">
                <a:extLst>
                  <a:ext uri="{FF2B5EF4-FFF2-40B4-BE49-F238E27FC236}">
                    <a16:creationId xmlns:a16="http://schemas.microsoft.com/office/drawing/2014/main" id="{882D2FD3-A05B-400C-6347-115486FFD943}"/>
                  </a:ext>
                  <a:ext uri="{C183D7F6-B498-43B3-948B-1728B52AA6E4}">
                    <adec:decorative xmlns:adec="http://schemas.microsoft.com/office/drawing/2017/decorative" val="1"/>
                  </a:ext>
                </a:extLst>
              </p:cNvPr>
              <p:cNvSpPr/>
              <p:nvPr/>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960459F4-C5B9-4070-46D1-2E7DA3EFBFC9}"/>
              </a:ext>
            </a:extLst>
          </p:cNvPr>
          <p:cNvSpPr>
            <a:spLocks noGrp="1"/>
          </p:cNvSpPr>
          <p:nvPr>
            <p:ph type="title"/>
          </p:nvPr>
        </p:nvSpPr>
        <p:spPr>
          <a:xfrm>
            <a:off x="838201" y="365125"/>
            <a:ext cx="4466502" cy="1936866"/>
          </a:xfrm>
        </p:spPr>
        <p:txBody>
          <a:bodyPr anchor="b"/>
          <a:lstStyle>
            <a:lvl1pPr>
              <a:defRPr sz="3200" cap="all" baseline="0">
                <a:solidFill>
                  <a:schemeClr val="accent3">
                    <a:lumMod val="75000"/>
                  </a:schemeClr>
                </a:solidFill>
              </a:defRPr>
            </a:lvl1pPr>
          </a:lstStyle>
          <a:p>
            <a:r>
              <a:rPr lang="en-US" dirty="0"/>
              <a:t>Click to edit Master title style</a:t>
            </a:r>
          </a:p>
        </p:txBody>
      </p:sp>
      <p:cxnSp>
        <p:nvCxnSpPr>
          <p:cNvPr id="5" name="Straight Connector 4">
            <a:extLst>
              <a:ext uri="{FF2B5EF4-FFF2-40B4-BE49-F238E27FC236}">
                <a16:creationId xmlns:a16="http://schemas.microsoft.com/office/drawing/2014/main" id="{34F613B1-323C-4C25-4526-1D3313A7161D}"/>
              </a:ext>
              <a:ext uri="{C183D7F6-B498-43B3-948B-1728B52AA6E4}">
                <adec:decorative xmlns:adec="http://schemas.microsoft.com/office/drawing/2017/decorative" val="1"/>
              </a:ext>
            </a:extLst>
          </p:cNvPr>
          <p:cNvCxnSpPr>
            <a:cxnSpLocks/>
          </p:cNvCxnSpPr>
          <p:nvPr userDrawn="1"/>
        </p:nvCxnSpPr>
        <p:spPr>
          <a:xfrm>
            <a:off x="835831" y="2620500"/>
            <a:ext cx="4471665"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3" name="Content Placeholder 12">
            <a:extLst>
              <a:ext uri="{FF2B5EF4-FFF2-40B4-BE49-F238E27FC236}">
                <a16:creationId xmlns:a16="http://schemas.microsoft.com/office/drawing/2014/main" id="{2D2C2143-1936-BBDA-A6A8-40B6DBD16AED}"/>
              </a:ext>
            </a:extLst>
          </p:cNvPr>
          <p:cNvSpPr>
            <a:spLocks noGrp="1"/>
          </p:cNvSpPr>
          <p:nvPr>
            <p:ph sz="quarter" idx="10" hasCustomPrompt="1"/>
          </p:nvPr>
        </p:nvSpPr>
        <p:spPr>
          <a:xfrm>
            <a:off x="838201" y="3097848"/>
            <a:ext cx="4466504" cy="3405187"/>
          </a:xfrm>
        </p:spPr>
        <p:txBody>
          <a:bodyPr/>
          <a:lstStyle>
            <a:lvl1pPr>
              <a:lnSpc>
                <a:spcPct val="120000"/>
              </a:lnSpc>
              <a:spcBef>
                <a:spcPts val="1000"/>
              </a:spcBef>
              <a:spcAft>
                <a:spcPts val="600"/>
              </a:spcAft>
              <a:defRPr sz="1800">
                <a:solidFill>
                  <a:schemeClr val="bg1"/>
                </a:solidFill>
                <a:latin typeface="+mn-lt"/>
              </a:defRPr>
            </a:lvl1pPr>
            <a:lvl2pPr>
              <a:lnSpc>
                <a:spcPct val="120000"/>
              </a:lnSpc>
              <a:spcBef>
                <a:spcPts val="1000"/>
              </a:spcBef>
              <a:spcAft>
                <a:spcPts val="600"/>
              </a:spcAft>
              <a:defRPr sz="1600">
                <a:solidFill>
                  <a:schemeClr val="bg1"/>
                </a:solidFill>
                <a:latin typeface="+mn-lt"/>
              </a:defRPr>
            </a:lvl2pPr>
            <a:lvl3pPr>
              <a:lnSpc>
                <a:spcPct val="120000"/>
              </a:lnSpc>
              <a:spcBef>
                <a:spcPts val="1000"/>
              </a:spcBef>
              <a:spcAft>
                <a:spcPts val="600"/>
              </a:spcAft>
              <a:defRPr sz="1400">
                <a:solidFill>
                  <a:schemeClr val="bg1"/>
                </a:solidFill>
                <a:latin typeface="+mn-lt"/>
              </a:defRPr>
            </a:lvl3pPr>
            <a:lvl4pPr>
              <a:lnSpc>
                <a:spcPct val="120000"/>
              </a:lnSpc>
              <a:spcBef>
                <a:spcPts val="1000"/>
              </a:spcBef>
              <a:spcAft>
                <a:spcPts val="600"/>
              </a:spcAft>
              <a:defRPr sz="1200">
                <a:solidFill>
                  <a:schemeClr val="bg1"/>
                </a:solidFill>
                <a:latin typeface="+mn-lt"/>
              </a:defRPr>
            </a:lvl4pPr>
            <a:lvl5pPr>
              <a:lnSpc>
                <a:spcPct val="120000"/>
              </a:lnSpc>
              <a:spcBef>
                <a:spcPts val="1000"/>
              </a:spcBef>
              <a:spcAft>
                <a:spcPts val="600"/>
              </a:spcAft>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0904071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4_Title and 2 column">
    <p:bg>
      <p:bgPr>
        <a:gradFill>
          <a:gsLst>
            <a:gs pos="100000">
              <a:schemeClr val="tx2"/>
            </a:gs>
            <a:gs pos="81000">
              <a:schemeClr val="accent6"/>
            </a:gs>
            <a:gs pos="31000">
              <a:srgbClr val="02090E"/>
            </a:gs>
            <a:gs pos="14000">
              <a:schemeClr val="accent4">
                <a:lumMod val="75000"/>
              </a:schemeClr>
            </a:gs>
            <a:gs pos="0">
              <a:schemeClr val="accent4"/>
            </a:gs>
          </a:gsLst>
          <a:lin ang="126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EB5B81B-FCE8-FE9C-8F0A-6488B25F0F6A}"/>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21869" y="579120"/>
            <a:ext cx="11548261" cy="2733306"/>
          </a:xfrm>
        </p:spPr>
        <p:txBody>
          <a:bodyPr anchor="b">
            <a:noAutofit/>
          </a:bodyPr>
          <a:lstStyle>
            <a:lvl1pPr algn="ctr">
              <a:defRPr sz="3200" cap="all" spc="300" baseline="0"/>
            </a:lvl1pPr>
          </a:lstStyle>
          <a:p>
            <a:r>
              <a:rPr lang="en-US" dirty="0"/>
              <a:t>Click to add title</a:t>
            </a:r>
          </a:p>
        </p:txBody>
      </p:sp>
      <p:sp>
        <p:nvSpPr>
          <p:cNvPr id="7" name="Subtitle 2">
            <a:extLst>
              <a:ext uri="{FF2B5EF4-FFF2-40B4-BE49-F238E27FC236}">
                <a16:creationId xmlns:a16="http://schemas.microsoft.com/office/drawing/2014/main" id="{5F877C2F-8190-18D9-5D24-5BD7B05A29F8}"/>
              </a:ext>
            </a:extLst>
          </p:cNvPr>
          <p:cNvSpPr>
            <a:spLocks noGrp="1"/>
          </p:cNvSpPr>
          <p:nvPr>
            <p:ph type="subTitle" idx="1" hasCustomPrompt="1"/>
          </p:nvPr>
        </p:nvSpPr>
        <p:spPr>
          <a:xfrm>
            <a:off x="321868" y="3484615"/>
            <a:ext cx="11562303" cy="2387865"/>
          </a:xfrm>
        </p:spPr>
        <p:txBody>
          <a:bodyPr>
            <a:noAutofit/>
          </a:bodyPr>
          <a:lstStyle>
            <a:lvl1pPr marL="0" indent="0" algn="ctr">
              <a:buNone/>
              <a:defRPr sz="60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86865902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Title">
    <p:bg>
      <p:bgPr>
        <a:gradFill>
          <a:gsLst>
            <a:gs pos="100000">
              <a:schemeClr val="tx2"/>
            </a:gs>
            <a:gs pos="79000">
              <a:schemeClr val="accent6"/>
            </a:gs>
            <a:gs pos="31000">
              <a:srgbClr val="02090E"/>
            </a:gs>
            <a:gs pos="14000">
              <a:schemeClr val="accent4">
                <a:lumMod val="75000"/>
              </a:schemeClr>
            </a:gs>
            <a:gs pos="0">
              <a:schemeClr val="accent4"/>
            </a:gs>
          </a:gsLst>
          <a:lin ang="5400000" scaled="0"/>
        </a:gra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664209F-41AB-70E5-1B9E-7490900C59C9}"/>
              </a:ext>
              <a:ext uri="{C183D7F6-B498-43B3-948B-1728B52AA6E4}">
                <adec:decorative xmlns:adec="http://schemas.microsoft.com/office/drawing/2017/decorative" val="1"/>
              </a:ext>
            </a:extLst>
          </p:cNvPr>
          <p:cNvSpPr/>
          <p:nvPr userDrawn="1"/>
        </p:nvSpPr>
        <p:spPr>
          <a:xfrm>
            <a:off x="2" y="1"/>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032D3409-585B-54E2-1DCC-AC58804E4AE7}"/>
              </a:ext>
              <a:ext uri="{C183D7F6-B498-43B3-948B-1728B52AA6E4}">
                <adec:decorative xmlns:adec="http://schemas.microsoft.com/office/drawing/2017/decorative" val="1"/>
              </a:ext>
            </a:extLst>
          </p:cNvPr>
          <p:cNvSpPr/>
          <p:nvPr userDrawn="1"/>
        </p:nvSpPr>
        <p:spPr>
          <a:xfrm>
            <a:off x="1" y="-6350"/>
            <a:ext cx="6096000"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99891" y="511762"/>
            <a:ext cx="4960830" cy="2785158"/>
          </a:xfrm>
        </p:spPr>
        <p:txBody>
          <a:bodyPr anchor="b">
            <a:noAutofit/>
          </a:bodyPr>
          <a:lstStyle>
            <a:lvl1pPr algn="l">
              <a:defRPr sz="2400" cap="all" spc="300" baseline="0"/>
            </a:lvl1pPr>
          </a:lstStyle>
          <a:p>
            <a:r>
              <a:rPr lang="en-US" dirty="0"/>
              <a:t>Click to add title</a:t>
            </a:r>
          </a:p>
        </p:txBody>
      </p:sp>
      <p:sp>
        <p:nvSpPr>
          <p:cNvPr id="8" name="Subtitle 2">
            <a:extLst>
              <a:ext uri="{FF2B5EF4-FFF2-40B4-BE49-F238E27FC236}">
                <a16:creationId xmlns:a16="http://schemas.microsoft.com/office/drawing/2014/main" id="{E47B8A5C-E279-DB0B-E9D3-927417876125}"/>
              </a:ext>
            </a:extLst>
          </p:cNvPr>
          <p:cNvSpPr>
            <a:spLocks noGrp="1"/>
          </p:cNvSpPr>
          <p:nvPr>
            <p:ph type="subTitle" idx="1" hasCustomPrompt="1"/>
          </p:nvPr>
        </p:nvSpPr>
        <p:spPr>
          <a:xfrm>
            <a:off x="802640" y="3484615"/>
            <a:ext cx="4958081" cy="2387865"/>
          </a:xfrm>
        </p:spPr>
        <p:txBody>
          <a:bodyPr>
            <a:noAutofit/>
          </a:bodyPr>
          <a:lstStyle>
            <a:lvl1pPr marL="0" indent="0" algn="l">
              <a:buNone/>
              <a:defRPr sz="3200" b="0" i="0" cap="all" spc="600" baseline="0">
                <a:solidFill>
                  <a:schemeClr val="accent3">
                    <a:lumMod val="75000"/>
                  </a:schemeClr>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
        <p:nvSpPr>
          <p:cNvPr id="10" name="Picture Placeholder 9">
            <a:extLst>
              <a:ext uri="{FF2B5EF4-FFF2-40B4-BE49-F238E27FC236}">
                <a16:creationId xmlns:a16="http://schemas.microsoft.com/office/drawing/2014/main" id="{D386C402-C5C5-2A54-C618-62673AD93CB4}"/>
              </a:ext>
            </a:extLst>
          </p:cNvPr>
          <p:cNvSpPr>
            <a:spLocks noGrp="1"/>
          </p:cNvSpPr>
          <p:nvPr>
            <p:ph type="pic" sz="quarter" idx="13"/>
          </p:nvPr>
        </p:nvSpPr>
        <p:spPr>
          <a:xfrm>
            <a:off x="6497638" y="336550"/>
            <a:ext cx="5322887" cy="6184900"/>
          </a:xfrm>
        </p:spPr>
        <p:txBody>
          <a:bodyPr/>
          <a:lstStyle>
            <a:lvl1pPr algn="ctr">
              <a:defRPr sz="2000"/>
            </a:lvl1pPr>
          </a:lstStyle>
          <a:p>
            <a:r>
              <a:rPr lang="en-US" dirty="0"/>
              <a:t>Click icon to add picture</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368321855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6_Title and 2 column">
    <p:bg>
      <p:bgPr>
        <a:gradFill>
          <a:gsLst>
            <a:gs pos="100000">
              <a:schemeClr val="tx2"/>
            </a:gs>
            <a:gs pos="79000">
              <a:schemeClr val="accent6"/>
            </a:gs>
            <a:gs pos="55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4" name="Content Placeholder 14">
            <a:extLst>
              <a:ext uri="{FF2B5EF4-FFF2-40B4-BE49-F238E27FC236}">
                <a16:creationId xmlns:a16="http://schemas.microsoft.com/office/drawing/2014/main" id="{318CE367-BBCB-F4AB-635F-4C9995EAE350}"/>
              </a:ext>
              <a:ext uri="{C183D7F6-B498-43B3-948B-1728B52AA6E4}">
                <adec:decorative xmlns:adec="http://schemas.microsoft.com/office/drawing/2017/decorative" val="1"/>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6350"/>
            <a:ext cx="2356339" cy="6853863"/>
          </a:xfrm>
          <a:prstGeom prst="rect">
            <a:avLst/>
          </a:prstGeom>
        </p:spPr>
      </p:pic>
      <p:sp>
        <p:nvSpPr>
          <p:cNvPr id="5" name="Rectangle 4">
            <a:extLst>
              <a:ext uri="{FF2B5EF4-FFF2-40B4-BE49-F238E27FC236}">
                <a16:creationId xmlns:a16="http://schemas.microsoft.com/office/drawing/2014/main" id="{5CE3FBBA-81E2-31F1-EF51-02706B5B5C0A}"/>
              </a:ext>
              <a:ext uri="{C183D7F6-B498-43B3-948B-1728B52AA6E4}">
                <adec:decorative xmlns:adec="http://schemas.microsoft.com/office/drawing/2017/decorative" val="1"/>
              </a:ext>
            </a:extLst>
          </p:cNvPr>
          <p:cNvSpPr/>
          <p:nvPr userDrawn="1"/>
        </p:nvSpPr>
        <p:spPr>
          <a:xfrm>
            <a:off x="2356339" y="-6350"/>
            <a:ext cx="9831801"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6" name="Straight Connector 5">
            <a:extLst>
              <a:ext uri="{FF2B5EF4-FFF2-40B4-BE49-F238E27FC236}">
                <a16:creationId xmlns:a16="http://schemas.microsoft.com/office/drawing/2014/main" id="{9AD3746D-3CD1-FFA5-0019-AD0C588B1924}"/>
              </a:ext>
              <a:ext uri="{C183D7F6-B498-43B3-948B-1728B52AA6E4}">
                <adec:decorative xmlns:adec="http://schemas.microsoft.com/office/drawing/2017/decorative" val="1"/>
              </a:ext>
            </a:extLst>
          </p:cNvPr>
          <p:cNvCxnSpPr>
            <a:cxnSpLocks/>
          </p:cNvCxnSpPr>
          <p:nvPr userDrawn="1"/>
        </p:nvCxnSpPr>
        <p:spPr>
          <a:xfrm>
            <a:off x="3305669" y="2002443"/>
            <a:ext cx="792211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3305669" y="113097"/>
            <a:ext cx="7420819" cy="16563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13" name="Content Placeholder 12">
            <a:extLst>
              <a:ext uri="{FF2B5EF4-FFF2-40B4-BE49-F238E27FC236}">
                <a16:creationId xmlns:a16="http://schemas.microsoft.com/office/drawing/2014/main" id="{B9624CF4-7769-4663-3361-39136F5E20C8}"/>
              </a:ext>
            </a:extLst>
          </p:cNvPr>
          <p:cNvSpPr>
            <a:spLocks noGrp="1"/>
          </p:cNvSpPr>
          <p:nvPr>
            <p:ph sz="quarter" idx="31" hasCustomPrompt="1"/>
          </p:nvPr>
        </p:nvSpPr>
        <p:spPr>
          <a:xfrm>
            <a:off x="3305669" y="2470150"/>
            <a:ext cx="7420819" cy="3676649"/>
          </a:xfrm>
        </p:spPr>
        <p:txBody>
          <a:bodyPr/>
          <a:lstStyle>
            <a:lvl1pPr marL="285750" indent="-285750">
              <a:lnSpc>
                <a:spcPct val="120000"/>
              </a:lnSpc>
              <a:spcBef>
                <a:spcPts val="1000"/>
              </a:spcBef>
              <a:spcAft>
                <a:spcPts val="600"/>
              </a:spcAft>
              <a:buClr>
                <a:schemeClr val="accent3"/>
              </a:buClr>
              <a:buFont typeface="Arial" panose="020B0604020202020204" pitchFamily="34" charset="0"/>
              <a:buChar char="•"/>
              <a:defRPr sz="1800">
                <a:solidFill>
                  <a:schemeClr val="bg1"/>
                </a:solidFill>
                <a:latin typeface="+mn-lt"/>
              </a:defRPr>
            </a:lvl1pPr>
            <a:lvl2pPr marL="800100" indent="-342900">
              <a:lnSpc>
                <a:spcPct val="120000"/>
              </a:lnSpc>
              <a:spcBef>
                <a:spcPts val="1000"/>
              </a:spcBef>
              <a:spcAft>
                <a:spcPts val="600"/>
              </a:spcAft>
              <a:buClr>
                <a:schemeClr val="accent3"/>
              </a:buClr>
              <a:buFont typeface="Arial" panose="020B0604020202020204" pitchFamily="34" charset="0"/>
              <a:buChar char="•"/>
              <a:defRPr sz="1600">
                <a:solidFill>
                  <a:schemeClr val="bg1"/>
                </a:solidFill>
                <a:latin typeface="+mn-lt"/>
              </a:defRPr>
            </a:lvl2pPr>
            <a:lvl3pPr marL="1257300" indent="-342900">
              <a:lnSpc>
                <a:spcPct val="120000"/>
              </a:lnSpc>
              <a:spcBef>
                <a:spcPts val="1000"/>
              </a:spcBef>
              <a:spcAft>
                <a:spcPts val="600"/>
              </a:spcAft>
              <a:buClr>
                <a:schemeClr val="accent3"/>
              </a:buClr>
              <a:buFont typeface="Arial" panose="020B0604020202020204" pitchFamily="34" charset="0"/>
              <a:buChar char="•"/>
              <a:defRPr sz="1400">
                <a:solidFill>
                  <a:schemeClr val="bg1"/>
                </a:solidFill>
                <a:latin typeface="+mn-lt"/>
              </a:defRPr>
            </a:lvl3pPr>
            <a:lvl4pPr marL="16573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4pPr>
            <a:lvl5pPr marL="2114550" indent="-285750">
              <a:lnSpc>
                <a:spcPct val="120000"/>
              </a:lnSpc>
              <a:spcBef>
                <a:spcPts val="1000"/>
              </a:spcBef>
              <a:spcAft>
                <a:spcPts val="600"/>
              </a:spcAft>
              <a:buClr>
                <a:schemeClr val="accent3"/>
              </a:buClr>
              <a:buFont typeface="Arial" panose="020B0604020202020204" pitchFamily="34" charset="0"/>
              <a:buChar char="•"/>
              <a:defRPr sz="1200">
                <a:solidFill>
                  <a:schemeClr val="bg1"/>
                </a:solidFill>
                <a:latin typeface="+mn-lt"/>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02802670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3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4361F2FA-20C7-5447-C138-CE2CA1867FE7}"/>
              </a:ext>
              <a:ext uri="{C183D7F6-B498-43B3-948B-1728B52AA6E4}">
                <adec:decorative xmlns:adec="http://schemas.microsoft.com/office/drawing/2017/decorative" val="1"/>
              </a:ext>
            </a:extLst>
          </p:cNvPr>
          <p:cNvGrpSpPr/>
          <p:nvPr userDrawn="1"/>
        </p:nvGrpSpPr>
        <p:grpSpPr>
          <a:xfrm>
            <a:off x="3" y="2"/>
            <a:ext cx="12191997" cy="6857998"/>
            <a:chOff x="3" y="2"/>
            <a:chExt cx="12191997" cy="6857998"/>
          </a:xfrm>
        </p:grpSpPr>
        <p:sp>
          <p:nvSpPr>
            <p:cNvPr id="21" name="Rectangle 20">
              <a:extLst>
                <a:ext uri="{FF2B5EF4-FFF2-40B4-BE49-F238E27FC236}">
                  <a16:creationId xmlns:a16="http://schemas.microsoft.com/office/drawing/2014/main" id="{DFEDD626-82E4-71C6-25F1-CDA46B7B3F39}"/>
                </a:ext>
              </a:extLst>
            </p:cNvPr>
            <p:cNvSpPr/>
            <p:nvPr/>
          </p:nvSpPr>
          <p:spPr>
            <a:xfrm>
              <a:off x="3" y="2"/>
              <a:ext cx="12191997" cy="6857998"/>
            </a:xfrm>
            <a:prstGeom prst="rect">
              <a:avLst/>
            </a:prstGeom>
            <a:gradFill flip="none" rotWithShape="1">
              <a:gsLst>
                <a:gs pos="0">
                  <a:srgbClr val="1A012C"/>
                </a:gs>
                <a:gs pos="45000">
                  <a:srgbClr val="1A012C">
                    <a:alpha val="50000"/>
                  </a:srgbClr>
                </a:gs>
                <a:gs pos="100000">
                  <a:schemeClr val="accent6">
                    <a:lumMod val="50000"/>
                    <a:alpha val="50000"/>
                  </a:schemeClr>
                </a:gs>
              </a:gsLst>
              <a:path path="circle">
                <a:fillToRect l="50000" t="50000" r="50000" b="50000"/>
              </a:path>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a:extLst>
                <a:ext uri="{FF2B5EF4-FFF2-40B4-BE49-F238E27FC236}">
                  <a16:creationId xmlns:a16="http://schemas.microsoft.com/office/drawing/2014/main" id="{CDC952AF-CE06-54F7-CB4A-1722F90AC3DF}"/>
                </a:ext>
                <a:ext uri="{C183D7F6-B498-43B3-948B-1728B52AA6E4}">
                  <adec:decorative xmlns:adec="http://schemas.microsoft.com/office/drawing/2017/decorative" val="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 y="2"/>
              <a:ext cx="12191994" cy="6857996"/>
            </a:xfrm>
            <a:prstGeom prst="rect">
              <a:avLst/>
            </a:prstGeom>
          </p:spPr>
        </p:pic>
        <p:grpSp>
          <p:nvGrpSpPr>
            <p:cNvPr id="11" name="Group 10">
              <a:extLst>
                <a:ext uri="{FF2B5EF4-FFF2-40B4-BE49-F238E27FC236}">
                  <a16:creationId xmlns:a16="http://schemas.microsoft.com/office/drawing/2014/main" id="{6E6EDFF3-843B-AAE9-DB73-423142606F52}"/>
                </a:ext>
              </a:extLst>
            </p:cNvPr>
            <p:cNvGrpSpPr/>
            <p:nvPr/>
          </p:nvGrpSpPr>
          <p:grpSpPr>
            <a:xfrm rot="5400000">
              <a:off x="1645776" y="1222395"/>
              <a:ext cx="431603" cy="412684"/>
              <a:chOff x="1870859" y="869908"/>
              <a:chExt cx="431603" cy="412684"/>
            </a:xfrm>
          </p:grpSpPr>
          <p:sp>
            <p:nvSpPr>
              <p:cNvPr id="12" name="Graphic 15">
                <a:extLst>
                  <a:ext uri="{FF2B5EF4-FFF2-40B4-BE49-F238E27FC236}">
                    <a16:creationId xmlns:a16="http://schemas.microsoft.com/office/drawing/2014/main" id="{312F4F85-6C79-201D-E20D-64CD4728E4C8}"/>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01D71DAD-ECC6-A850-88E4-A4EDCF494A24}"/>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14" name="Group 13">
              <a:extLst>
                <a:ext uri="{FF2B5EF4-FFF2-40B4-BE49-F238E27FC236}">
                  <a16:creationId xmlns:a16="http://schemas.microsoft.com/office/drawing/2014/main" id="{C632CC6D-6024-2368-8EBA-4B7A2D6428BC}"/>
                </a:ext>
              </a:extLst>
            </p:cNvPr>
            <p:cNvGrpSpPr/>
            <p:nvPr/>
          </p:nvGrpSpPr>
          <p:grpSpPr>
            <a:xfrm rot="20626702">
              <a:off x="10248169" y="5448942"/>
              <a:ext cx="431603" cy="412684"/>
              <a:chOff x="1870859" y="869908"/>
              <a:chExt cx="431603" cy="412684"/>
            </a:xfrm>
          </p:grpSpPr>
          <p:sp>
            <p:nvSpPr>
              <p:cNvPr id="6" name="Graphic 15">
                <a:extLst>
                  <a:ext uri="{FF2B5EF4-FFF2-40B4-BE49-F238E27FC236}">
                    <a16:creationId xmlns:a16="http://schemas.microsoft.com/office/drawing/2014/main" id="{B05BE7BE-7D54-A09B-8A67-6B28CF6BB6C0}"/>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7" name="Graphic 12">
                <a:extLst>
                  <a:ext uri="{FF2B5EF4-FFF2-40B4-BE49-F238E27FC236}">
                    <a16:creationId xmlns:a16="http://schemas.microsoft.com/office/drawing/2014/main" id="{258346A9-F75C-6704-EEED-CF7A8A0F8010}"/>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sp>
        <p:nvSpPr>
          <p:cNvPr id="2" name="Title 1">
            <a:extLst>
              <a:ext uri="{FF2B5EF4-FFF2-40B4-BE49-F238E27FC236}">
                <a16:creationId xmlns:a16="http://schemas.microsoft.com/office/drawing/2014/main" id="{782CC39D-03B1-4933-F236-462B5862EBEC}"/>
              </a:ext>
            </a:extLst>
          </p:cNvPr>
          <p:cNvSpPr>
            <a:spLocks noGrp="1"/>
          </p:cNvSpPr>
          <p:nvPr>
            <p:ph type="title"/>
          </p:nvPr>
        </p:nvSpPr>
        <p:spPr>
          <a:xfrm>
            <a:off x="2932448" y="264160"/>
            <a:ext cx="6327105" cy="3373973"/>
          </a:xfrm>
        </p:spPr>
        <p:txBody>
          <a:bodyPr anchor="b"/>
          <a:lstStyle>
            <a:lvl1pPr algn="ctr">
              <a:defRPr sz="3200" cap="all" spc="600" baseline="0">
                <a:solidFill>
                  <a:schemeClr val="accent3">
                    <a:lumMod val="75000"/>
                  </a:schemeClr>
                </a:solidFill>
              </a:defRPr>
            </a:lvl1pPr>
          </a:lstStyle>
          <a:p>
            <a:r>
              <a:rPr lang="en-US" dirty="0"/>
              <a:t>Click to edit Master title style</a:t>
            </a:r>
          </a:p>
        </p:txBody>
      </p:sp>
      <p:sp>
        <p:nvSpPr>
          <p:cNvPr id="5" name="Subtitle 2">
            <a:extLst>
              <a:ext uri="{FF2B5EF4-FFF2-40B4-BE49-F238E27FC236}">
                <a16:creationId xmlns:a16="http://schemas.microsoft.com/office/drawing/2014/main" id="{F711CA51-49DC-62CA-F147-F286B1C9DBD9}"/>
              </a:ext>
            </a:extLst>
          </p:cNvPr>
          <p:cNvSpPr>
            <a:spLocks noGrp="1"/>
          </p:cNvSpPr>
          <p:nvPr>
            <p:ph type="subTitle" idx="1" hasCustomPrompt="1"/>
          </p:nvPr>
        </p:nvSpPr>
        <p:spPr>
          <a:xfrm>
            <a:off x="2932448" y="3962135"/>
            <a:ext cx="6327105" cy="2653771"/>
          </a:xfrm>
        </p:spPr>
        <p:txBody>
          <a:bodyPr>
            <a:noAutofit/>
          </a:bodyPr>
          <a:lstStyle>
            <a:lvl1pPr marL="0" indent="0" algn="ctr">
              <a:buNone/>
              <a:defRPr sz="1800" b="0" i="0" cap="all" spc="300" baseline="0">
                <a:solidFill>
                  <a:schemeClr val="bg1"/>
                </a:solidFill>
                <a:latin typeface="+mj-lt"/>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spTree>
    <p:extLst>
      <p:ext uri="{BB962C8B-B14F-4D97-AF65-F5344CB8AC3E}">
        <p14:creationId xmlns:p14="http://schemas.microsoft.com/office/powerpoint/2010/main" val="111834145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7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9C7D5518-914C-92E3-E9EC-26752C9F05AD}"/>
              </a:ext>
              <a:ext uri="{C183D7F6-B498-43B3-948B-1728B52AA6E4}">
                <adec:decorative xmlns:adec="http://schemas.microsoft.com/office/drawing/2017/decorative" val="1"/>
              </a:ext>
            </a:extLst>
          </p:cNvPr>
          <p:cNvGrpSpPr/>
          <p:nvPr userDrawn="1"/>
        </p:nvGrpSpPr>
        <p:grpSpPr>
          <a:xfrm>
            <a:off x="-1" y="-6350"/>
            <a:ext cx="12192000" cy="6864350"/>
            <a:chOff x="-1" y="-6350"/>
            <a:chExt cx="12192000" cy="6864350"/>
          </a:xfrm>
        </p:grpSpPr>
        <p:sp>
          <p:nvSpPr>
            <p:cNvPr id="4" name="Rectangle 3">
              <a:extLst>
                <a:ext uri="{FF2B5EF4-FFF2-40B4-BE49-F238E27FC236}">
                  <a16:creationId xmlns:a16="http://schemas.microsoft.com/office/drawing/2014/main" id="{C82D0B82-F74C-65EF-3BF6-8EEA16F36B7D}"/>
                </a:ext>
                <a:ext uri="{C183D7F6-B498-43B3-948B-1728B52AA6E4}">
                  <adec:decorative xmlns:adec="http://schemas.microsoft.com/office/drawing/2017/decorative" val="1"/>
                </a:ext>
              </a:extLst>
            </p:cNvPr>
            <p:cNvSpPr/>
            <p:nvPr/>
          </p:nvSpPr>
          <p:spPr>
            <a:xfrm>
              <a:off x="1428750" y="-6350"/>
              <a:ext cx="10763249" cy="686435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pic>
          <p:nvPicPr>
            <p:cNvPr id="6" name="Picture 5" descr="A blue and purple spiral&#10;&#10;Description automatically generated">
              <a:extLst>
                <a:ext uri="{FF2B5EF4-FFF2-40B4-BE49-F238E27FC236}">
                  <a16:creationId xmlns:a16="http://schemas.microsoft.com/office/drawing/2014/main" id="{44E12326-9CF4-38EC-1BAF-1F994F220899}"/>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93"/>
            <a:stretch/>
          </p:blipFill>
          <p:spPr>
            <a:xfrm flipH="1">
              <a:off x="-1" y="0"/>
              <a:ext cx="1428751" cy="6858000"/>
            </a:xfrm>
            <a:prstGeom prst="rect">
              <a:avLst/>
            </a:prstGeom>
          </p:spPr>
        </p:pic>
        <p:grpSp>
          <p:nvGrpSpPr>
            <p:cNvPr id="7" name="Group 6">
              <a:extLst>
                <a:ext uri="{FF2B5EF4-FFF2-40B4-BE49-F238E27FC236}">
                  <a16:creationId xmlns:a16="http://schemas.microsoft.com/office/drawing/2014/main" id="{AD5C1D9C-B114-FC6A-9213-7287D39EAD9F}"/>
                </a:ext>
              </a:extLst>
            </p:cNvPr>
            <p:cNvGrpSpPr/>
            <p:nvPr/>
          </p:nvGrpSpPr>
          <p:grpSpPr>
            <a:xfrm>
              <a:off x="10649689" y="4382998"/>
              <a:ext cx="754139" cy="1865729"/>
              <a:chOff x="653351" y="2693558"/>
              <a:chExt cx="754139" cy="1865729"/>
            </a:xfrm>
          </p:grpSpPr>
          <p:sp>
            <p:nvSpPr>
              <p:cNvPr id="11" name="Graphic 15">
                <a:extLst>
                  <a:ext uri="{FF2B5EF4-FFF2-40B4-BE49-F238E27FC236}">
                    <a16:creationId xmlns:a16="http://schemas.microsoft.com/office/drawing/2014/main" id="{2BC89B10-C93E-8CE5-73B3-F6049168C313}"/>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9DB2AA2-9661-AC91-932D-2F1BEC47BD8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86C9AC9B-3792-E880-03FE-D46FB046AB6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nvGrpSpPr>
            <p:cNvPr id="8" name="Group 7">
              <a:extLst>
                <a:ext uri="{FF2B5EF4-FFF2-40B4-BE49-F238E27FC236}">
                  <a16:creationId xmlns:a16="http://schemas.microsoft.com/office/drawing/2014/main" id="{1142A133-65D6-D958-C0CD-E8D45B9BD7BB}"/>
                </a:ext>
              </a:extLst>
            </p:cNvPr>
            <p:cNvGrpSpPr/>
            <p:nvPr/>
          </p:nvGrpSpPr>
          <p:grpSpPr>
            <a:xfrm>
              <a:off x="1870859" y="869908"/>
              <a:ext cx="431603" cy="412684"/>
              <a:chOff x="1870859" y="869908"/>
              <a:chExt cx="431603" cy="412684"/>
            </a:xfrm>
          </p:grpSpPr>
          <p:sp>
            <p:nvSpPr>
              <p:cNvPr id="9" name="Graphic 15">
                <a:extLst>
                  <a:ext uri="{FF2B5EF4-FFF2-40B4-BE49-F238E27FC236}">
                    <a16:creationId xmlns:a16="http://schemas.microsoft.com/office/drawing/2014/main" id="{A746B023-387D-4EAC-052B-60F131E6E707}"/>
                  </a:ext>
                  <a:ext uri="{C183D7F6-B498-43B3-948B-1728B52AA6E4}">
                    <adec:decorative xmlns:adec="http://schemas.microsoft.com/office/drawing/2017/decorative" val="1"/>
                  </a:ext>
                </a:extLst>
              </p:cNvPr>
              <p:cNvSpPr/>
              <p:nvPr/>
            </p:nvSpPr>
            <p:spPr>
              <a:xfrm rot="10800000">
                <a:off x="1870859" y="1154576"/>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0" name="Graphic 12">
                <a:extLst>
                  <a:ext uri="{FF2B5EF4-FFF2-40B4-BE49-F238E27FC236}">
                    <a16:creationId xmlns:a16="http://schemas.microsoft.com/office/drawing/2014/main" id="{20760125-21CF-A296-3EA7-3C6C0E9BCB2F}"/>
                  </a:ext>
                  <a:ext uri="{C183D7F6-B498-43B3-948B-1728B52AA6E4}">
                    <adec:decorative xmlns:adec="http://schemas.microsoft.com/office/drawing/2017/decorative" val="1"/>
                  </a:ext>
                </a:extLst>
              </p:cNvPr>
              <p:cNvSpPr/>
              <p:nvPr/>
            </p:nvSpPr>
            <p:spPr>
              <a:xfrm>
                <a:off x="2256743" y="86990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grpSp>
      <p:cxnSp>
        <p:nvCxnSpPr>
          <p:cNvPr id="14" name="Straight Connector 13">
            <a:extLst>
              <a:ext uri="{FF2B5EF4-FFF2-40B4-BE49-F238E27FC236}">
                <a16:creationId xmlns:a16="http://schemas.microsoft.com/office/drawing/2014/main" id="{7F851D11-41E3-33F2-CBA6-B2A9A5A2A517}"/>
              </a:ext>
              <a:ext uri="{C183D7F6-B498-43B3-948B-1728B52AA6E4}">
                <adec:decorative xmlns:adec="http://schemas.microsoft.com/office/drawing/2017/decorative" val="1"/>
              </a:ext>
            </a:extLst>
          </p:cNvPr>
          <p:cNvCxnSpPr>
            <a:cxnSpLocks/>
          </p:cNvCxnSpPr>
          <p:nvPr userDrawn="1"/>
        </p:nvCxnSpPr>
        <p:spPr>
          <a:xfrm>
            <a:off x="2369139" y="2002443"/>
            <a:ext cx="88735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2399620" y="162560"/>
            <a:ext cx="8843050" cy="1616904"/>
          </a:xfrm>
        </p:spPr>
        <p:txBody>
          <a:bodyPr lIns="0"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2373002" y="2474811"/>
            <a:ext cx="4015098"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21" name="Content Placeholder 4">
            <a:extLst>
              <a:ext uri="{FF2B5EF4-FFF2-40B4-BE49-F238E27FC236}">
                <a16:creationId xmlns:a16="http://schemas.microsoft.com/office/drawing/2014/main" id="{D77F99A7-26FA-422E-43E9-C76B4A56E44A}"/>
              </a:ext>
            </a:extLst>
          </p:cNvPr>
          <p:cNvSpPr>
            <a:spLocks noGrp="1"/>
          </p:cNvSpPr>
          <p:nvPr>
            <p:ph sz="quarter" idx="36" hasCustomPrompt="1"/>
          </p:nvPr>
        </p:nvSpPr>
        <p:spPr>
          <a:xfrm>
            <a:off x="6995159" y="2474811"/>
            <a:ext cx="4227332" cy="3528397"/>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275828426"/>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_Title and 2 column">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3A7247A-846A-F316-B494-69B42CBF34DD}"/>
              </a:ext>
              <a:ext uri="{C183D7F6-B498-43B3-948B-1728B52AA6E4}">
                <adec:decorative xmlns:adec="http://schemas.microsoft.com/office/drawing/2017/decorative" val="1"/>
              </a:ext>
            </a:extLst>
          </p:cNvPr>
          <p:cNvSpPr/>
          <p:nvPr userDrawn="1"/>
        </p:nvSpPr>
        <p:spPr>
          <a:xfrm>
            <a:off x="321869" y="343814"/>
            <a:ext cx="11550701" cy="621060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4" name="Straight Connector 3">
            <a:extLst>
              <a:ext uri="{FF2B5EF4-FFF2-40B4-BE49-F238E27FC236}">
                <a16:creationId xmlns:a16="http://schemas.microsoft.com/office/drawing/2014/main" id="{884B3AF6-983E-0901-0045-6CDF4E93E1BA}"/>
              </a:ext>
              <a:ext uri="{C183D7F6-B498-43B3-948B-1728B52AA6E4}">
                <adec:decorative xmlns:adec="http://schemas.microsoft.com/office/drawing/2017/decorative" val="1"/>
              </a:ext>
            </a:extLst>
          </p:cNvPr>
          <p:cNvCxnSpPr>
            <a:cxnSpLocks/>
          </p:cNvCxnSpPr>
          <p:nvPr userDrawn="1"/>
        </p:nvCxnSpPr>
        <p:spPr>
          <a:xfrm>
            <a:off x="807039" y="1983705"/>
            <a:ext cx="10435630"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grpSp>
        <p:nvGrpSpPr>
          <p:cNvPr id="9" name="Group 8">
            <a:extLst>
              <a:ext uri="{FF2B5EF4-FFF2-40B4-BE49-F238E27FC236}">
                <a16:creationId xmlns:a16="http://schemas.microsoft.com/office/drawing/2014/main" id="{3C5B7647-403E-A66E-6CF4-0D3A99AA5154}"/>
              </a:ext>
              <a:ext uri="{C183D7F6-B498-43B3-948B-1728B52AA6E4}">
                <adec:decorative xmlns:adec="http://schemas.microsoft.com/office/drawing/2017/decorative" val="1"/>
              </a:ext>
            </a:extLst>
          </p:cNvPr>
          <p:cNvGrpSpPr/>
          <p:nvPr userDrawn="1"/>
        </p:nvGrpSpPr>
        <p:grpSpPr>
          <a:xfrm rot="10800000" flipH="1">
            <a:off x="10488530" y="4210019"/>
            <a:ext cx="754139" cy="1865729"/>
            <a:chOff x="653351" y="2693558"/>
            <a:chExt cx="754139" cy="1865729"/>
          </a:xfrm>
        </p:grpSpPr>
        <p:sp>
          <p:nvSpPr>
            <p:cNvPr id="10" name="Graphic 15">
              <a:extLst>
                <a:ext uri="{FF2B5EF4-FFF2-40B4-BE49-F238E27FC236}">
                  <a16:creationId xmlns:a16="http://schemas.microsoft.com/office/drawing/2014/main" id="{E48E731E-FEF1-9C59-64B0-9CB6E8853912}"/>
                </a:ext>
                <a:ext uri="{C183D7F6-B498-43B3-948B-1728B52AA6E4}">
                  <adec:decorative xmlns:adec="http://schemas.microsoft.com/office/drawing/2017/decorative" val="1"/>
                </a:ext>
              </a:extLst>
            </p:cNvPr>
            <p:cNvSpPr/>
            <p:nvPr/>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1" name="Graphic 12">
              <a:extLst>
                <a:ext uri="{FF2B5EF4-FFF2-40B4-BE49-F238E27FC236}">
                  <a16:creationId xmlns:a16="http://schemas.microsoft.com/office/drawing/2014/main" id="{AFE83BB3-4D12-8E20-CA93-1834D7F0A434}"/>
                </a:ext>
                <a:ext uri="{C183D7F6-B498-43B3-948B-1728B52AA6E4}">
                  <adec:decorative xmlns:adec="http://schemas.microsoft.com/office/drawing/2017/decorative" val="1"/>
                </a:ext>
              </a:extLst>
            </p:cNvPr>
            <p:cNvSpPr/>
            <p:nvPr/>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2" name="Graphic 12">
              <a:extLst>
                <a:ext uri="{FF2B5EF4-FFF2-40B4-BE49-F238E27FC236}">
                  <a16:creationId xmlns:a16="http://schemas.microsoft.com/office/drawing/2014/main" id="{3EB1D810-BC05-6C0E-0DE4-3604EBAADCC3}"/>
                </a:ext>
                <a:ext uri="{C183D7F6-B498-43B3-948B-1728B52AA6E4}">
                  <adec:decorative xmlns:adec="http://schemas.microsoft.com/office/drawing/2017/decorative" val="1"/>
                </a:ext>
              </a:extLst>
            </p:cNvPr>
            <p:cNvSpPr/>
            <p:nvPr/>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grpSp>
      <p:sp>
        <p:nvSpPr>
          <p:cNvPr id="2" name="Title 1">
            <a:extLst>
              <a:ext uri="{FF2B5EF4-FFF2-40B4-BE49-F238E27FC236}">
                <a16:creationId xmlns:a16="http://schemas.microsoft.com/office/drawing/2014/main" id="{DF8070BB-B3B5-3A8A-2466-D661C741794F}"/>
              </a:ext>
            </a:extLst>
          </p:cNvPr>
          <p:cNvSpPr>
            <a:spLocks noGrp="1"/>
          </p:cNvSpPr>
          <p:nvPr>
            <p:ph type="title" hasCustomPrompt="1"/>
          </p:nvPr>
        </p:nvSpPr>
        <p:spPr>
          <a:xfrm>
            <a:off x="741680" y="430482"/>
            <a:ext cx="10500989" cy="1327464"/>
          </a:xfrm>
        </p:spPr>
        <p:txBody>
          <a:bodyPr anchor="b">
            <a:noAutofit/>
          </a:bodyPr>
          <a:lstStyle>
            <a:lvl1pPr algn="l">
              <a:defRPr sz="3200" cap="all" spc="0" baseline="0">
                <a:solidFill>
                  <a:schemeClr val="accent3">
                    <a:lumMod val="75000"/>
                  </a:schemeClr>
                </a:solidFill>
              </a:defRPr>
            </a:lvl1pPr>
          </a:lstStyle>
          <a:p>
            <a:r>
              <a:rPr lang="en-US" dirty="0"/>
              <a:t>Click to add title</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hasCustomPrompt="1"/>
          </p:nvPr>
        </p:nvSpPr>
        <p:spPr>
          <a:xfrm>
            <a:off x="807038" y="2465539"/>
            <a:ext cx="3774587" cy="3723753"/>
          </a:xfrm>
        </p:spPr>
        <p:txBody>
          <a:bodyPr/>
          <a:lstStyle>
            <a:lvl1pPr marL="342900" indent="-342900">
              <a:lnSpc>
                <a:spcPct val="120000"/>
              </a:lnSpc>
              <a:spcBef>
                <a:spcPts val="1000"/>
              </a:spcBef>
              <a:buClr>
                <a:schemeClr val="accent3">
                  <a:lumMod val="75000"/>
                </a:schemeClr>
              </a:buClr>
              <a:buFont typeface="+mj-lt"/>
              <a:buAutoNum type="arabicPeriod"/>
              <a:defRPr sz="1800" spc="0" baseline="0">
                <a:solidFill>
                  <a:schemeClr val="bg1"/>
                </a:solidFill>
                <a:latin typeface="+mn-lt"/>
              </a:defRPr>
            </a:lvl1pPr>
            <a:lvl2pPr marL="626364" indent="-342900">
              <a:lnSpc>
                <a:spcPct val="120000"/>
              </a:lnSpc>
              <a:spcBef>
                <a:spcPts val="1000"/>
              </a:spcBef>
              <a:buClr>
                <a:schemeClr val="accent3">
                  <a:lumMod val="75000"/>
                </a:schemeClr>
              </a:buClr>
              <a:buFont typeface="+mj-lt"/>
              <a:buAutoNum type="alphaLcPeriod"/>
              <a:defRPr sz="1800" spc="0">
                <a:solidFill>
                  <a:schemeClr val="bg1"/>
                </a:solidFill>
                <a:latin typeface="+mn-lt"/>
              </a:defRPr>
            </a:lvl2pPr>
            <a:lvl3pPr marL="918972" indent="-342900">
              <a:lnSpc>
                <a:spcPct val="120000"/>
              </a:lnSpc>
              <a:spcBef>
                <a:spcPts val="1000"/>
              </a:spcBef>
              <a:buClr>
                <a:schemeClr val="accent3">
                  <a:lumMod val="75000"/>
                </a:schemeClr>
              </a:buClr>
              <a:buFont typeface="+mj-lt"/>
              <a:buAutoNum type="arabicParenR"/>
              <a:defRPr sz="1800" spc="0">
                <a:solidFill>
                  <a:schemeClr val="bg1"/>
                </a:solidFill>
                <a:latin typeface="+mn-lt"/>
              </a:defRPr>
            </a:lvl3pPr>
            <a:lvl4pPr marL="1209294" indent="-342900">
              <a:lnSpc>
                <a:spcPct val="120000"/>
              </a:lnSpc>
              <a:spcBef>
                <a:spcPts val="1000"/>
              </a:spcBef>
              <a:buClr>
                <a:schemeClr val="accent3">
                  <a:lumMod val="75000"/>
                </a:schemeClr>
              </a:buClr>
              <a:buFont typeface="+mj-lt"/>
              <a:buAutoNum type="alphaLcParen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hasCustomPrompt="1"/>
          </p:nvPr>
        </p:nvSpPr>
        <p:spPr>
          <a:xfrm>
            <a:off x="4927600" y="2465539"/>
            <a:ext cx="6315069" cy="3723753"/>
          </a:xfrm>
        </p:spPr>
        <p:txBody>
          <a:bodyPr/>
          <a:lstStyle>
            <a:lvl1pPr marL="0" indent="0">
              <a:lnSpc>
                <a:spcPct val="120000"/>
              </a:lnSpc>
              <a:spcBef>
                <a:spcPts val="1000"/>
              </a:spcBef>
              <a:buClr>
                <a:schemeClr val="accent6"/>
              </a:buClr>
              <a:buFont typeface="Arial" panose="020B0604020202020204" pitchFamily="34" charset="0"/>
              <a:buNone/>
              <a:defRPr sz="1800" spc="0" baseline="0">
                <a:solidFill>
                  <a:schemeClr val="bg1"/>
                </a:solidFill>
                <a:latin typeface="+mn-lt"/>
              </a:defRPr>
            </a:lvl1pPr>
            <a:lvl2pPr marL="283464"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2pPr>
            <a:lvl3pPr marL="566928"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3pPr>
            <a:lvl4pPr marL="859536" indent="-285750">
              <a:lnSpc>
                <a:spcPct val="120000"/>
              </a:lnSpc>
              <a:spcBef>
                <a:spcPts val="1000"/>
              </a:spcBef>
              <a:buClr>
                <a:schemeClr val="accent3">
                  <a:lumMod val="75000"/>
                </a:schemeClr>
              </a:buClr>
              <a:buFont typeface="Arial" panose="020B0604020202020204" pitchFamily="34" charset="0"/>
              <a:buChar char="•"/>
              <a:defRPr sz="1800" spc="0">
                <a:solidFill>
                  <a:schemeClr val="bg1"/>
                </a:solidFill>
                <a:latin typeface="+mn-lt"/>
              </a:defRPr>
            </a:lvl4pPr>
          </a:lstStyle>
          <a:p>
            <a:pPr lvl="0"/>
            <a:r>
              <a:rPr lang="en-US" dirty="0"/>
              <a:t>Click to add content</a:t>
            </a:r>
          </a:p>
          <a:p>
            <a:pPr lvl="1"/>
            <a:r>
              <a:rPr lang="en-US" dirty="0"/>
              <a:t>Second level</a:t>
            </a:r>
          </a:p>
          <a:p>
            <a:pPr lvl="2"/>
            <a:r>
              <a:rPr lang="en-US" dirty="0"/>
              <a:t>Third level</a:t>
            </a:r>
          </a:p>
          <a:p>
            <a:pPr lvl="3"/>
            <a:r>
              <a:rPr lang="en-US" dirty="0"/>
              <a:t>Fourth level</a:t>
            </a:r>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Presentation title</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96622275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Presentation title</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79" r:id="rId2"/>
    <p:sldLayoutId id="2147483669" r:id="rId3"/>
    <p:sldLayoutId id="2147483672" r:id="rId4"/>
    <p:sldLayoutId id="2147483673" r:id="rId5"/>
    <p:sldLayoutId id="2147483674" r:id="rId6"/>
    <p:sldLayoutId id="2147483671" r:id="rId7"/>
    <p:sldLayoutId id="2147483675" r:id="rId8"/>
    <p:sldLayoutId id="2147483676" r:id="rId9"/>
    <p:sldLayoutId id="2147483670" r:id="rId10"/>
    <p:sldLayoutId id="2147483677" r:id="rId11"/>
    <p:sldLayoutId id="2147483678" r:id="rId12"/>
    <p:sldLayoutId id="2147483664" r:id="rId13"/>
    <p:sldLayoutId id="2147483663" r:id="rId14"/>
  </p:sldLayoutIdLst>
  <p:hf hdr="0" ftr="0" dt="0"/>
  <p:txStyles>
    <p:titleStyle>
      <a:lvl1pPr algn="l" defTabSz="914400" rtl="0" eaLnBrk="1" latinLnBrk="0" hangingPunct="1">
        <a:lnSpc>
          <a:spcPct val="90000"/>
        </a:lnSpc>
        <a:spcBef>
          <a:spcPct val="0"/>
        </a:spcBef>
        <a:buNone/>
        <a:defRPr sz="4400" kern="1200" spc="300" baseline="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7.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audio" Target="../media/media2.m4a"/><Relationship Id="rId7" Type="http://schemas.openxmlformats.org/officeDocument/2006/relationships/image" Target="../media/image7.png"/><Relationship Id="rId2" Type="http://schemas.microsoft.com/office/2007/relationships/media" Target="../media/media2.m4a"/><Relationship Id="rId1" Type="http://schemas.openxmlformats.org/officeDocument/2006/relationships/tags" Target="../tags/tag1.xml"/><Relationship Id="rId6" Type="http://schemas.openxmlformats.org/officeDocument/2006/relationships/image" Target="../media/image8.jpg"/><Relationship Id="rId5" Type="http://schemas.openxmlformats.org/officeDocument/2006/relationships/notesSlide" Target="../notesSlides/notesSlide2.xml"/><Relationship Id="rId4"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16.svg"/><Relationship Id="rId3" Type="http://schemas.openxmlformats.org/officeDocument/2006/relationships/audio" Target="../media/media3.m4a"/><Relationship Id="rId7" Type="http://schemas.openxmlformats.org/officeDocument/2006/relationships/image" Target="../media/image10.svg"/><Relationship Id="rId12" Type="http://schemas.openxmlformats.org/officeDocument/2006/relationships/image" Target="../media/image15.png"/><Relationship Id="rId2" Type="http://schemas.microsoft.com/office/2007/relationships/media" Target="../media/media3.m4a"/><Relationship Id="rId1" Type="http://schemas.openxmlformats.org/officeDocument/2006/relationships/tags" Target="../tags/tag2.xml"/><Relationship Id="rId6" Type="http://schemas.openxmlformats.org/officeDocument/2006/relationships/image" Target="../media/image9.png"/><Relationship Id="rId11" Type="http://schemas.openxmlformats.org/officeDocument/2006/relationships/image" Target="../media/image14.svg"/><Relationship Id="rId5" Type="http://schemas.openxmlformats.org/officeDocument/2006/relationships/notesSlide" Target="../notesSlides/notesSlide3.xml"/><Relationship Id="rId10" Type="http://schemas.openxmlformats.org/officeDocument/2006/relationships/image" Target="../media/image13.png"/><Relationship Id="rId4" Type="http://schemas.openxmlformats.org/officeDocument/2006/relationships/slideLayout" Target="../slideLayouts/slideLayout9.xml"/><Relationship Id="rId9" Type="http://schemas.openxmlformats.org/officeDocument/2006/relationships/image" Target="../media/image12.svg"/><Relationship Id="rId1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7.png"/><Relationship Id="rId2" Type="http://schemas.microsoft.com/office/2007/relationships/media" Target="../media/media4.m4a"/><Relationship Id="rId1" Type="http://schemas.openxmlformats.org/officeDocument/2006/relationships/tags" Target="../tags/tag3.xml"/><Relationship Id="rId6" Type="http://schemas.openxmlformats.org/officeDocument/2006/relationships/image" Target="../media/image17.jpeg"/><Relationship Id="rId5" Type="http://schemas.openxmlformats.org/officeDocument/2006/relationships/notesSlide" Target="../notesSlides/notesSlide4.xml"/><Relationship Id="rId4"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audio" Target="../media/media5.m4a"/><Relationship Id="rId7" Type="http://schemas.openxmlformats.org/officeDocument/2006/relationships/image" Target="../media/image7.png"/><Relationship Id="rId2" Type="http://schemas.microsoft.com/office/2007/relationships/media" Target="../media/media5.m4a"/><Relationship Id="rId1" Type="http://schemas.openxmlformats.org/officeDocument/2006/relationships/tags" Target="../tags/tag4.xml"/><Relationship Id="rId6" Type="http://schemas.openxmlformats.org/officeDocument/2006/relationships/image" Target="../media/image18.png"/><Relationship Id="rId5" Type="http://schemas.openxmlformats.org/officeDocument/2006/relationships/notesSlide" Target="../notesSlides/notesSlide5.xml"/><Relationship Id="rId4"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audio" Target="../media/media6.m4a"/><Relationship Id="rId2" Type="http://schemas.microsoft.com/office/2007/relationships/media" Target="../media/media6.m4a"/><Relationship Id="rId1" Type="http://schemas.openxmlformats.org/officeDocument/2006/relationships/tags" Target="../tags/tag5.xml"/><Relationship Id="rId6" Type="http://schemas.openxmlformats.org/officeDocument/2006/relationships/image" Target="../media/image7.png"/><Relationship Id="rId5" Type="http://schemas.openxmlformats.org/officeDocument/2006/relationships/notesSlide" Target="../notesSlides/notesSlide6.xml"/><Relationship Id="rId4"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audio" Target="../media/media7.m4a"/><Relationship Id="rId2" Type="http://schemas.microsoft.com/office/2007/relationships/media" Target="../media/media7.m4a"/><Relationship Id="rId1" Type="http://schemas.openxmlformats.org/officeDocument/2006/relationships/tags" Target="../tags/tag6.xml"/><Relationship Id="rId6" Type="http://schemas.openxmlformats.org/officeDocument/2006/relationships/image" Target="../media/image7.png"/><Relationship Id="rId5" Type="http://schemas.openxmlformats.org/officeDocument/2006/relationships/notesSlide" Target="../notesSlides/notesSlide7.xml"/><Relationship Id="rId4"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audio" Target="../media/media8.m4a"/><Relationship Id="rId2" Type="http://schemas.microsoft.com/office/2007/relationships/media" Target="../media/media8.m4a"/><Relationship Id="rId1" Type="http://schemas.openxmlformats.org/officeDocument/2006/relationships/tags" Target="../tags/tag7.xml"/><Relationship Id="rId6" Type="http://schemas.openxmlformats.org/officeDocument/2006/relationships/image" Target="../media/image7.png"/><Relationship Id="rId5" Type="http://schemas.openxmlformats.org/officeDocument/2006/relationships/notesSlide" Target="../notesSlides/notesSlide8.xml"/><Relationship Id="rId4"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8" Type="http://schemas.openxmlformats.org/officeDocument/2006/relationships/hyperlink" Target="https://doi.org/10.2139/ssrn.5131120" TargetMode="External"/><Relationship Id="rId13" Type="http://schemas.openxmlformats.org/officeDocument/2006/relationships/hyperlink" Target="https://doi.org/10.1007/s00146-023-01676-3" TargetMode="External"/><Relationship Id="rId18" Type="http://schemas.openxmlformats.org/officeDocument/2006/relationships/hyperlink" Target="https://doi.org/10.1007/978-1-4842-9982-1" TargetMode="External"/><Relationship Id="rId3" Type="http://schemas.openxmlformats.org/officeDocument/2006/relationships/slideLayout" Target="../slideLayouts/slideLayout7.xml"/><Relationship Id="rId21" Type="http://schemas.openxmlformats.org/officeDocument/2006/relationships/hyperlink" Target="https://doi.org/10.1007/978-3-031-21448-6_2" TargetMode="External"/><Relationship Id="rId7" Type="http://schemas.openxmlformats.org/officeDocument/2006/relationships/hyperlink" Target="https://doi.org/10.1109/ICNGN59831.2023.10396670" TargetMode="External"/><Relationship Id="rId12" Type="http://schemas.openxmlformats.org/officeDocument/2006/relationships/hyperlink" Target="https://www.expediagroup.com/media/media-details/2021/Expedia-Partner-Solutions-launches-AI-powered--virtual-agent-for-partners-and-travelers/default.aspx" TargetMode="External"/><Relationship Id="rId17" Type="http://schemas.openxmlformats.org/officeDocument/2006/relationships/hyperlink" Target="https://www.cnn.com/2024/01/09/tech/duolingo-layoffs-due-to-ai" TargetMode="External"/><Relationship Id="rId2" Type="http://schemas.openxmlformats.org/officeDocument/2006/relationships/audio" Target="../media/media9.m4a"/><Relationship Id="rId16" Type="http://schemas.openxmlformats.org/officeDocument/2006/relationships/hyperlink" Target="https://ijsrcseit.com/paper/CSEIT2410131.pdf" TargetMode="External"/><Relationship Id="rId20" Type="http://schemas.openxmlformats.org/officeDocument/2006/relationships/hyperlink" Target="https://chat.openai.com/" TargetMode="External"/><Relationship Id="rId1" Type="http://schemas.microsoft.com/office/2007/relationships/media" Target="../media/media9.m4a"/><Relationship Id="rId6" Type="http://schemas.openxmlformats.org/officeDocument/2006/relationships/hyperlink" Target="https://doi.org/10.53555/kuey.v30i6.6012" TargetMode="External"/><Relationship Id="rId11" Type="http://schemas.openxmlformats.org/officeDocument/2006/relationships/hyperlink" Target="https://doi.org/10.20854/bujse.906795" TargetMode="External"/><Relationship Id="rId24" Type="http://schemas.openxmlformats.org/officeDocument/2006/relationships/image" Target="../media/image7.png"/><Relationship Id="rId5" Type="http://schemas.openxmlformats.org/officeDocument/2006/relationships/hyperlink" Target="https://doi.org/10.1109/CSCC55931.2022.00030" TargetMode="External"/><Relationship Id="rId15" Type="http://schemas.openxmlformats.org/officeDocument/2006/relationships/hyperlink" Target="https://polarpublications.com/index.php/JACSTIC/article/view/2" TargetMode="External"/><Relationship Id="rId23" Type="http://schemas.openxmlformats.org/officeDocument/2006/relationships/hyperlink" Target="https://doi.org/10.1093/idpl/ipx005" TargetMode="External"/><Relationship Id="rId10" Type="http://schemas.openxmlformats.org/officeDocument/2006/relationships/hyperlink" Target="https://proceedings.mlr.press/v81/binns18a.html" TargetMode="External"/><Relationship Id="rId19" Type="http://schemas.openxmlformats.org/officeDocument/2006/relationships/hyperlink" Target="https://www.inquirer.com/real-estate/housing/philadelphia-settles-lawsuit-wells-fargo-allegations-discriminatory-mortgage-lending-minorities-20191216.html" TargetMode="External"/><Relationship Id="rId4" Type="http://schemas.openxmlformats.org/officeDocument/2006/relationships/notesSlide" Target="../notesSlides/notesSlide9.xml"/><Relationship Id="rId9" Type="http://schemas.openxmlformats.org/officeDocument/2006/relationships/hyperlink" Target="https://gdpr.eu/article-83-conditions-for-imposing-administrative-fines/" TargetMode="External"/><Relationship Id="rId14" Type="http://schemas.openxmlformats.org/officeDocument/2006/relationships/hyperlink" Target="https://www.ibm.com/case-studies/ibm-pricing-automation" TargetMode="External"/><Relationship Id="rId22" Type="http://schemas.openxmlformats.org/officeDocument/2006/relationships/hyperlink" Target="https://www.mckinsey.com/capabilities/quantumblack/our-insights/the-state-of-ai"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997874EA-2F67-60CD-631F-5A787057F8CE}"/>
              </a:ext>
            </a:extLst>
          </p:cNvPr>
          <p:cNvSpPr>
            <a:spLocks noGrp="1"/>
          </p:cNvSpPr>
          <p:nvPr>
            <p:ph type="title"/>
          </p:nvPr>
        </p:nvSpPr>
        <p:spPr>
          <a:xfrm>
            <a:off x="1245477" y="2940269"/>
            <a:ext cx="9701046" cy="977461"/>
          </a:xfrm>
        </p:spPr>
        <p:txBody>
          <a:bodyPr anchor="b"/>
          <a:lstStyle/>
          <a:p>
            <a:br>
              <a:rPr lang="en-GB" sz="3200" noProof="0" dirty="0">
                <a:solidFill>
                  <a:schemeClr val="bg1"/>
                </a:solidFill>
                <a:latin typeface="akzidenz-grotesk"/>
              </a:rPr>
            </a:br>
            <a:br>
              <a:rPr lang="en-GB" sz="3200" noProof="0" dirty="0">
                <a:solidFill>
                  <a:schemeClr val="bg1"/>
                </a:solidFill>
                <a:latin typeface="akzidenz-grotesk"/>
              </a:rPr>
            </a:br>
            <a:r>
              <a:rPr lang="en-GB" sz="3200" noProof="0" dirty="0">
                <a:solidFill>
                  <a:schemeClr val="bg1"/>
                </a:solidFill>
                <a:latin typeface="akzidenz-grotesk"/>
              </a:rPr>
              <a:t>Critical </a:t>
            </a:r>
            <a:r>
              <a:rPr lang="en-GB" sz="3200" noProof="0" dirty="0">
                <a:solidFill>
                  <a:schemeClr val="bg1"/>
                </a:solidFill>
              </a:rPr>
              <a:t>evaluation</a:t>
            </a:r>
            <a:r>
              <a:rPr lang="en-GB" sz="3200" noProof="0" dirty="0">
                <a:solidFill>
                  <a:schemeClr val="bg1"/>
                </a:solidFill>
                <a:latin typeface="akzidenz-grotesk"/>
              </a:rPr>
              <a:t> of Artificial intelligence as a computing technology </a:t>
            </a:r>
            <a:endParaRPr lang="en-GB" sz="3200" noProof="0" dirty="0">
              <a:solidFill>
                <a:schemeClr val="bg1"/>
              </a:solidFill>
            </a:endParaRPr>
          </a:p>
        </p:txBody>
      </p:sp>
      <p:pic>
        <p:nvPicPr>
          <p:cNvPr id="17" name="Audio 16">
            <a:extLst>
              <a:ext uri="{FF2B5EF4-FFF2-40B4-BE49-F238E27FC236}">
                <a16:creationId xmlns:a16="http://schemas.microsoft.com/office/drawing/2014/main" id="{A5A61888-28B5-FE97-F69F-E911918E667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498031464"/>
      </p:ext>
    </p:extLst>
  </p:cSld>
  <p:clrMapOvr>
    <a:masterClrMapping/>
  </p:clrMapOvr>
  <mc:AlternateContent xmlns:mc="http://schemas.openxmlformats.org/markup-compatibility/2006">
    <mc:Choice xmlns:p14="http://schemas.microsoft.com/office/powerpoint/2010/main" Requires="p14">
      <p:transition spd="slow" p14:dur="2000" advTm="14517"/>
    </mc:Choice>
    <mc:Fallback>
      <p:transition spd="slow" advTm="145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1A2458FF-0D0C-4ACC-C6FB-103BC0BADCCD}"/>
              </a:ext>
            </a:extLst>
          </p:cNvPr>
          <p:cNvSpPr>
            <a:spLocks noGrp="1"/>
          </p:cNvSpPr>
          <p:nvPr>
            <p:ph type="title"/>
          </p:nvPr>
        </p:nvSpPr>
        <p:spPr>
          <a:xfrm>
            <a:off x="741680" y="430482"/>
            <a:ext cx="10500989" cy="1327464"/>
          </a:xfrm>
        </p:spPr>
        <p:txBody>
          <a:bodyPr anchor="b">
            <a:normAutofit/>
          </a:bodyPr>
          <a:lstStyle/>
          <a:p>
            <a:r>
              <a:rPr lang="en-GB" noProof="0" dirty="0"/>
              <a:t>TOPICS COVERED: </a:t>
            </a:r>
          </a:p>
        </p:txBody>
      </p:sp>
      <p:pic>
        <p:nvPicPr>
          <p:cNvPr id="4" name="Picture 3" descr="A long shot of a server room&#10;&#10;AI-generated content may be incorrect.">
            <a:extLst>
              <a:ext uri="{FF2B5EF4-FFF2-40B4-BE49-F238E27FC236}">
                <a16:creationId xmlns:a16="http://schemas.microsoft.com/office/drawing/2014/main" id="{904C477C-FFE3-5FBE-3E62-1C0643403E25}"/>
              </a:ext>
            </a:extLst>
          </p:cNvPr>
          <p:cNvPicPr>
            <a:picLocks noChangeAspect="1"/>
          </p:cNvPicPr>
          <p:nvPr/>
        </p:nvPicPr>
        <p:blipFill>
          <a:blip r:embed="rId6"/>
          <a:srcRect l="21896" r="21086"/>
          <a:stretch>
            <a:fillRect/>
          </a:stretch>
        </p:blipFill>
        <p:spPr>
          <a:xfrm>
            <a:off x="7468082" y="2323034"/>
            <a:ext cx="3774587" cy="3723753"/>
          </a:xfrm>
          <a:prstGeom prst="rect">
            <a:avLst/>
          </a:prstGeom>
          <a:noFill/>
        </p:spPr>
      </p:pic>
      <p:sp>
        <p:nvSpPr>
          <p:cNvPr id="31" name="Text Placeholder 3">
            <a:extLst>
              <a:ext uri="{FF2B5EF4-FFF2-40B4-BE49-F238E27FC236}">
                <a16:creationId xmlns:a16="http://schemas.microsoft.com/office/drawing/2014/main" id="{F1239C0E-3F39-787D-0FC3-6B7C9BA37E8F}"/>
              </a:ext>
            </a:extLst>
          </p:cNvPr>
          <p:cNvSpPr>
            <a:spLocks noGrp="1"/>
          </p:cNvSpPr>
          <p:nvPr>
            <p:ph sz="quarter" idx="36"/>
          </p:nvPr>
        </p:nvSpPr>
        <p:spPr>
          <a:xfrm>
            <a:off x="741680" y="2323035"/>
            <a:ext cx="6315069" cy="3723753"/>
          </a:xfrm>
        </p:spPr>
        <p:txBody>
          <a:bodyPr>
            <a:normAutofit/>
          </a:bodyPr>
          <a:lstStyle/>
          <a:p>
            <a:pPr marL="285750" indent="-285750">
              <a:buFont typeface="Arial" panose="020B0604020202020204" pitchFamily="34" charset="0"/>
              <a:buChar char="•"/>
            </a:pPr>
            <a:r>
              <a:rPr lang="en-GB" noProof="0" dirty="0"/>
              <a:t>Overview of AI</a:t>
            </a:r>
          </a:p>
          <a:p>
            <a:pPr marL="285750" indent="-285750">
              <a:buFont typeface="Arial" panose="020B0604020202020204" pitchFamily="34" charset="0"/>
              <a:buChar char="•"/>
            </a:pPr>
            <a:r>
              <a:rPr lang="en-GB" noProof="0" dirty="0"/>
              <a:t>AI in the real world</a:t>
            </a:r>
          </a:p>
          <a:p>
            <a:pPr marL="285750" indent="-285750">
              <a:buFont typeface="Arial" panose="020B0604020202020204" pitchFamily="34" charset="0"/>
              <a:buChar char="•"/>
            </a:pPr>
            <a:r>
              <a:rPr lang="en-GB" noProof="0" dirty="0"/>
              <a:t>Benefits &amp; opportunities of using AI</a:t>
            </a:r>
          </a:p>
          <a:p>
            <a:pPr marL="285750" indent="-285750">
              <a:buFont typeface="Arial" panose="020B0604020202020204" pitchFamily="34" charset="0"/>
              <a:buChar char="•"/>
            </a:pPr>
            <a:r>
              <a:rPr lang="en-GB" noProof="0" dirty="0"/>
              <a:t>Drawbacks &amp; risks of AI </a:t>
            </a:r>
          </a:p>
          <a:p>
            <a:pPr marL="285750" indent="-285750">
              <a:buFont typeface="Arial" panose="020B0604020202020204" pitchFamily="34" charset="0"/>
              <a:buChar char="•"/>
            </a:pPr>
            <a:r>
              <a:rPr lang="en-GB" noProof="0" dirty="0"/>
              <a:t>Proposed solutions to risks</a:t>
            </a:r>
          </a:p>
          <a:p>
            <a:pPr marL="285750" indent="-285750">
              <a:buFont typeface="Arial" panose="020B0604020202020204" pitchFamily="34" charset="0"/>
              <a:buChar char="•"/>
            </a:pPr>
            <a:r>
              <a:rPr lang="en-GB" noProof="0" dirty="0"/>
              <a:t>Regulatory frameworks for AI</a:t>
            </a:r>
          </a:p>
        </p:txBody>
      </p:sp>
      <p:sp>
        <p:nvSpPr>
          <p:cNvPr id="36" name="Slide Number Placeholder 3">
            <a:extLst>
              <a:ext uri="{FF2B5EF4-FFF2-40B4-BE49-F238E27FC236}">
                <a16:creationId xmlns:a16="http://schemas.microsoft.com/office/drawing/2014/main" id="{AB314BE4-0ABE-D6D1-4D1B-715CEDC23EC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GB" noProof="0" smtClean="0"/>
              <a:pPr>
                <a:spcAft>
                  <a:spcPts val="600"/>
                </a:spcAft>
              </a:pPr>
              <a:t>2</a:t>
            </a:fld>
            <a:endParaRPr lang="en-GB" noProof="0" dirty="0"/>
          </a:p>
        </p:txBody>
      </p:sp>
      <p:pic>
        <p:nvPicPr>
          <p:cNvPr id="13" name="Audio 12">
            <a:extLst>
              <a:ext uri="{FF2B5EF4-FFF2-40B4-BE49-F238E27FC236}">
                <a16:creationId xmlns:a16="http://schemas.microsoft.com/office/drawing/2014/main" id="{D012EAE6-D850-F7FB-895D-FE7BC4F145F7}"/>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460159330"/>
      </p:ext>
    </p:extLst>
  </p:cSld>
  <p:clrMapOvr>
    <a:masterClrMapping/>
  </p:clrMapOvr>
  <mc:AlternateContent xmlns:mc="http://schemas.openxmlformats.org/markup-compatibility/2006">
    <mc:Choice xmlns:p14="http://schemas.microsoft.com/office/powerpoint/2010/main" Requires="p14">
      <p:transition spd="slow" p14:dur="2000" advTm="36650"/>
    </mc:Choice>
    <mc:Fallback>
      <p:transition spd="slow" advTm="366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animEffect transition="in" filter="fade">
                                      <p:cBhvr>
                                        <p:cTn id="11" dur="500"/>
                                        <p:tgtEl>
                                          <p:spTgt spid="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31">
                                            <p:txEl>
                                              <p:pRg st="1" end="1"/>
                                            </p:txEl>
                                          </p:spTgt>
                                        </p:tgtEl>
                                        <p:attrNameLst>
                                          <p:attrName>style.visibility</p:attrName>
                                        </p:attrNameLst>
                                      </p:cBhvr>
                                      <p:to>
                                        <p:strVal val="visible"/>
                                      </p:to>
                                    </p:set>
                                    <p:animEffect transition="in" filter="fade">
                                      <p:cBhvr>
                                        <p:cTn id="16" dur="500"/>
                                        <p:tgtEl>
                                          <p:spTgt spid="31">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1">
                                            <p:txEl>
                                              <p:pRg st="2" end="2"/>
                                            </p:txEl>
                                          </p:spTgt>
                                        </p:tgtEl>
                                        <p:attrNameLst>
                                          <p:attrName>style.visibility</p:attrName>
                                        </p:attrNameLst>
                                      </p:cBhvr>
                                      <p:to>
                                        <p:strVal val="visible"/>
                                      </p:to>
                                    </p:set>
                                    <p:animEffect transition="in" filter="fade">
                                      <p:cBhvr>
                                        <p:cTn id="21" dur="500"/>
                                        <p:tgtEl>
                                          <p:spTgt spid="31">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1">
                                            <p:txEl>
                                              <p:pRg st="3" end="3"/>
                                            </p:txEl>
                                          </p:spTgt>
                                        </p:tgtEl>
                                        <p:attrNameLst>
                                          <p:attrName>style.visibility</p:attrName>
                                        </p:attrNameLst>
                                      </p:cBhvr>
                                      <p:to>
                                        <p:strVal val="visible"/>
                                      </p:to>
                                    </p:set>
                                    <p:animEffect transition="in" filter="fade">
                                      <p:cBhvr>
                                        <p:cTn id="26" dur="500"/>
                                        <p:tgtEl>
                                          <p:spTgt spid="31">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1">
                                            <p:txEl>
                                              <p:pRg st="4" end="4"/>
                                            </p:txEl>
                                          </p:spTgt>
                                        </p:tgtEl>
                                        <p:attrNameLst>
                                          <p:attrName>style.visibility</p:attrName>
                                        </p:attrNameLst>
                                      </p:cBhvr>
                                      <p:to>
                                        <p:strVal val="visible"/>
                                      </p:to>
                                    </p:set>
                                    <p:animEffect transition="in" filter="fade">
                                      <p:cBhvr>
                                        <p:cTn id="31" dur="500"/>
                                        <p:tgtEl>
                                          <p:spTgt spid="31">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1">
                                            <p:txEl>
                                              <p:pRg st="5" end="5"/>
                                            </p:txEl>
                                          </p:spTgt>
                                        </p:tgtEl>
                                        <p:attrNameLst>
                                          <p:attrName>style.visibility</p:attrName>
                                        </p:attrNameLst>
                                      </p:cBhvr>
                                      <p:to>
                                        <p:strVal val="visible"/>
                                      </p:to>
                                    </p:set>
                                    <p:animEffect transition="in" filter="fade">
                                      <p:cBhvr>
                                        <p:cTn id="36" dur="500"/>
                                        <p:tgtEl>
                                          <p:spTgt spid="31">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7" fill="hold" display="0">
                  <p:stCondLst>
                    <p:cond delay="indefinite"/>
                  </p:stCondLst>
                  <p:endCondLst>
                    <p:cond evt="onStopAudio" delay="0">
                      <p:tgtEl>
                        <p:sldTgt/>
                      </p:tgtEl>
                    </p:cond>
                  </p:endCondLst>
                </p:cTn>
                <p:tgtEl>
                  <p:spTgt spid="13"/>
                </p:tgtEl>
              </p:cMediaNode>
            </p:audio>
          </p:childTnLst>
        </p:cTn>
      </p:par>
    </p:tnLst>
    <p:bldLst>
      <p:bldP spid="31"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7E4926-2ED0-457A-9037-C0EF074CB53D}"/>
            </a:ext>
          </a:extLst>
        </p:cNvPr>
        <p:cNvGrpSpPr/>
        <p:nvPr/>
      </p:nvGrpSpPr>
      <p:grpSpPr>
        <a:xfrm>
          <a:off x="0" y="0"/>
          <a:ext cx="0" cy="0"/>
          <a:chOff x="0" y="0"/>
          <a:chExt cx="0" cy="0"/>
        </a:xfrm>
      </p:grpSpPr>
      <p:sp>
        <p:nvSpPr>
          <p:cNvPr id="7" name="Title 6">
            <a:extLst>
              <a:ext uri="{FF2B5EF4-FFF2-40B4-BE49-F238E27FC236}">
                <a16:creationId xmlns:a16="http://schemas.microsoft.com/office/drawing/2014/main" id="{724FD988-90CD-A3DE-DB76-1AFB1DC8C576}"/>
              </a:ext>
            </a:extLst>
          </p:cNvPr>
          <p:cNvSpPr>
            <a:spLocks noGrp="1"/>
          </p:cNvSpPr>
          <p:nvPr>
            <p:ph type="title"/>
          </p:nvPr>
        </p:nvSpPr>
        <p:spPr>
          <a:xfrm>
            <a:off x="741680" y="430482"/>
            <a:ext cx="10500989" cy="1327464"/>
          </a:xfrm>
        </p:spPr>
        <p:txBody>
          <a:bodyPr anchor="b">
            <a:normAutofit/>
          </a:bodyPr>
          <a:lstStyle/>
          <a:p>
            <a:r>
              <a:rPr lang="en-GB" noProof="0" dirty="0"/>
              <a:t>What is Artificial Intelligence (AI)? </a:t>
            </a:r>
          </a:p>
        </p:txBody>
      </p:sp>
      <p:sp>
        <p:nvSpPr>
          <p:cNvPr id="36" name="Slide Number Placeholder 3">
            <a:extLst>
              <a:ext uri="{FF2B5EF4-FFF2-40B4-BE49-F238E27FC236}">
                <a16:creationId xmlns:a16="http://schemas.microsoft.com/office/drawing/2014/main" id="{201489E7-EB29-0EDA-325D-BC410A3EB2C7}"/>
              </a:ext>
            </a:extLst>
          </p:cNvPr>
          <p:cNvSpPr>
            <a:spLocks noGrp="1"/>
          </p:cNvSpPr>
          <p:nvPr>
            <p:ph type="sldNum" sz="quarter" idx="12"/>
          </p:nvPr>
        </p:nvSpPr>
        <p:spPr>
          <a:xfrm>
            <a:off x="9140971" y="6226198"/>
            <a:ext cx="2743200" cy="365125"/>
          </a:xfrm>
        </p:spPr>
        <p:txBody>
          <a:bodyPr anchor="ctr">
            <a:normAutofit/>
          </a:bodyPr>
          <a:lstStyle/>
          <a:p>
            <a:pPr>
              <a:spcAft>
                <a:spcPts val="600"/>
              </a:spcAft>
            </a:pPr>
            <a:fld id="{FE024F78-56A6-7740-B68D-8D4D026EDF3F}" type="slidenum">
              <a:rPr lang="en-GB" noProof="0" smtClean="0"/>
              <a:pPr>
                <a:spcAft>
                  <a:spcPts val="600"/>
                </a:spcAft>
              </a:pPr>
              <a:t>3</a:t>
            </a:fld>
            <a:endParaRPr lang="en-GB" noProof="0" dirty="0"/>
          </a:p>
        </p:txBody>
      </p:sp>
      <p:sp>
        <p:nvSpPr>
          <p:cNvPr id="3" name="TextBox 2">
            <a:extLst>
              <a:ext uri="{FF2B5EF4-FFF2-40B4-BE49-F238E27FC236}">
                <a16:creationId xmlns:a16="http://schemas.microsoft.com/office/drawing/2014/main" id="{9C85DBDC-0196-6448-945C-EE2370FBFB21}"/>
              </a:ext>
            </a:extLst>
          </p:cNvPr>
          <p:cNvSpPr txBox="1"/>
          <p:nvPr/>
        </p:nvSpPr>
        <p:spPr>
          <a:xfrm>
            <a:off x="1340739" y="2471071"/>
            <a:ext cx="9661835" cy="3510705"/>
          </a:xfrm>
          <a:prstGeom prst="rect">
            <a:avLst/>
          </a:prstGeom>
          <a:noFill/>
        </p:spPr>
        <p:txBody>
          <a:bodyPr wrap="square" rtlCol="0">
            <a:spAutoFit/>
          </a:bodyPr>
          <a:lstStyle/>
          <a:p>
            <a:pPr marL="285750" indent="-285750">
              <a:lnSpc>
                <a:spcPct val="120000"/>
              </a:lnSpc>
              <a:spcBef>
                <a:spcPts val="1000"/>
              </a:spcBef>
              <a:buClr>
                <a:srgbClr val="9405FC"/>
              </a:buClr>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Artificial </a:t>
            </a:r>
            <a:r>
              <a:rPr lang="en-GB" sz="1600" noProof="0" dirty="0">
                <a:solidFill>
                  <a:schemeClr val="bg1"/>
                </a:solidFill>
              </a:rPr>
              <a:t>Intelligence (AI) is the development of machines to complete tasks requiring human intelligence (Manure, Bengani and S, 2023; Sheikh, Prins and </a:t>
            </a:r>
            <a:r>
              <a:rPr lang="en-GB" sz="1600" noProof="0" dirty="0" err="1">
                <a:solidFill>
                  <a:schemeClr val="bg1"/>
                </a:solidFill>
              </a:rPr>
              <a:t>Schrijvers</a:t>
            </a:r>
            <a:r>
              <a:rPr lang="en-GB" sz="1600" noProof="0" dirty="0">
                <a:solidFill>
                  <a:schemeClr val="bg1"/>
                </a:solidFill>
              </a:rPr>
              <a:t>, 2023). </a:t>
            </a:r>
            <a:endParaRPr kumimoji="0" lang="en-GB" sz="16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endParaRPr>
          </a:p>
          <a:p>
            <a:pPr marL="285750" marR="0" lvl="0" indent="-285750" algn="l" defTabSz="914400" rtl="0" eaLnBrk="1" fontAlgn="auto" latinLnBrk="0" hangingPunct="1">
              <a:lnSpc>
                <a:spcPct val="120000"/>
              </a:lnSpc>
              <a:spcBef>
                <a:spcPts val="1000"/>
              </a:spcBef>
              <a:spcAft>
                <a:spcPts val="0"/>
              </a:spcAft>
              <a:buClr>
                <a:srgbClr val="9405FC"/>
              </a:buClr>
              <a:buSzTx/>
              <a:buFont typeface="Arial" panose="020B0604020202020204" pitchFamily="34" charset="0"/>
              <a:buChar char="•"/>
              <a:tabLst/>
              <a:defRPr/>
            </a:pPr>
            <a:r>
              <a:rPr kumimoji="0" lang="en-GB" sz="16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Machine Learning (ML), Deep Learning (DL) &amp; Neural Networks (NN) have been instrumental in the advancement of AI over the past 20 years. </a:t>
            </a:r>
          </a:p>
          <a:p>
            <a:pPr marL="285750" marR="0" lvl="0" indent="-285750" algn="l" defTabSz="914400" rtl="0" eaLnBrk="1" fontAlgn="auto" latinLnBrk="0" hangingPunct="1">
              <a:lnSpc>
                <a:spcPct val="120000"/>
              </a:lnSpc>
              <a:spcBef>
                <a:spcPts val="1000"/>
              </a:spcBef>
              <a:spcAft>
                <a:spcPts val="0"/>
              </a:spcAft>
              <a:buClr>
                <a:srgbClr val="9405FC"/>
              </a:buClr>
              <a:buSzTx/>
              <a:buFont typeface="Arial" panose="020B0604020202020204" pitchFamily="34" charset="0"/>
              <a:buChar char="•"/>
              <a:tabLst/>
              <a:defRPr/>
            </a:pPr>
            <a:r>
              <a:rPr lang="en-GB" sz="1600" noProof="0" dirty="0">
                <a:solidFill>
                  <a:srgbClr val="FFFFFF"/>
                </a:solidFill>
                <a:latin typeface="Arial Nova"/>
                <a:cs typeface="Biome" panose="020B0503030204020804" pitchFamily="34" charset="0"/>
              </a:rPr>
              <a:t>AI is dependent on high quality, unbiased data to produce models that do not discriminate against particular </a:t>
            </a:r>
            <a:r>
              <a:rPr lang="en-GB" sz="1600" noProof="0" dirty="0">
                <a:solidFill>
                  <a:schemeClr val="bg1"/>
                </a:solidFill>
                <a:latin typeface="Arial Nova"/>
                <a:cs typeface="Biome" panose="020B0503030204020804" pitchFamily="34" charset="0"/>
              </a:rPr>
              <a:t>groups. </a:t>
            </a:r>
          </a:p>
          <a:p>
            <a:pPr marL="285750" indent="-285750">
              <a:lnSpc>
                <a:spcPct val="120000"/>
              </a:lnSpc>
              <a:spcBef>
                <a:spcPts val="1000"/>
              </a:spcBef>
              <a:buClr>
                <a:srgbClr val="9405FC"/>
              </a:buClr>
              <a:buFont typeface="Arial" panose="020B0604020202020204" pitchFamily="34" charset="0"/>
              <a:buChar char="•"/>
              <a:defRPr/>
            </a:pPr>
            <a:r>
              <a:rPr lang="en-GB" sz="1600" noProof="0" dirty="0">
                <a:solidFill>
                  <a:schemeClr val="bg1"/>
                </a:solidFill>
              </a:rPr>
              <a:t>Amazon used an AI tool to assist recruitment but was found to be discriminatory against women (Johnson, 2024). </a:t>
            </a:r>
          </a:p>
          <a:p>
            <a:pPr marL="285750" indent="-285750">
              <a:lnSpc>
                <a:spcPct val="120000"/>
              </a:lnSpc>
              <a:spcBef>
                <a:spcPts val="1000"/>
              </a:spcBef>
              <a:buClr>
                <a:srgbClr val="9405FC"/>
              </a:buClr>
              <a:buFont typeface="Arial" panose="020B0604020202020204" pitchFamily="34" charset="0"/>
              <a:buChar char="•"/>
              <a:defRPr/>
            </a:pPr>
            <a:endParaRPr kumimoji="0" lang="en-GB" sz="16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endParaRPr>
          </a:p>
          <a:p>
            <a:endParaRPr lang="en-GB" sz="1600" noProof="0" dirty="0">
              <a:solidFill>
                <a:schemeClr val="bg1"/>
              </a:solidFill>
            </a:endParaRPr>
          </a:p>
        </p:txBody>
      </p:sp>
      <p:grpSp>
        <p:nvGrpSpPr>
          <p:cNvPr id="26" name="Group 25">
            <a:extLst>
              <a:ext uri="{FF2B5EF4-FFF2-40B4-BE49-F238E27FC236}">
                <a16:creationId xmlns:a16="http://schemas.microsoft.com/office/drawing/2014/main" id="{017971B8-173E-45B6-729D-6049BF97C901}"/>
              </a:ext>
            </a:extLst>
          </p:cNvPr>
          <p:cNvGrpSpPr/>
          <p:nvPr/>
        </p:nvGrpSpPr>
        <p:grpSpPr>
          <a:xfrm>
            <a:off x="741680" y="2471071"/>
            <a:ext cx="424952" cy="2523934"/>
            <a:chOff x="861407" y="2352317"/>
            <a:chExt cx="424952" cy="2523934"/>
          </a:xfrm>
        </p:grpSpPr>
        <p:pic>
          <p:nvPicPr>
            <p:cNvPr id="17" name="Graphic 16" descr="Artificial Intelligence outline">
              <a:extLst>
                <a:ext uri="{FF2B5EF4-FFF2-40B4-BE49-F238E27FC236}">
                  <a16:creationId xmlns:a16="http://schemas.microsoft.com/office/drawing/2014/main" id="{36157523-6313-548B-1E29-8E53556985F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69777" y="2352317"/>
              <a:ext cx="416582" cy="416582"/>
            </a:xfrm>
            <a:prstGeom prst="rect">
              <a:avLst/>
            </a:prstGeom>
          </p:spPr>
        </p:pic>
        <p:pic>
          <p:nvPicPr>
            <p:cNvPr id="19" name="Graphic 18" descr="Remote learning science outline">
              <a:extLst>
                <a:ext uri="{FF2B5EF4-FFF2-40B4-BE49-F238E27FC236}">
                  <a16:creationId xmlns:a16="http://schemas.microsoft.com/office/drawing/2014/main" id="{77A7D22D-0CE3-EEE6-1225-E37E587C1C4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69777" y="3028205"/>
              <a:ext cx="416582" cy="416582"/>
            </a:xfrm>
            <a:prstGeom prst="rect">
              <a:avLst/>
            </a:prstGeom>
          </p:spPr>
        </p:pic>
        <p:pic>
          <p:nvPicPr>
            <p:cNvPr id="21" name="Graphic 20" descr="Server with solid fill">
              <a:extLst>
                <a:ext uri="{FF2B5EF4-FFF2-40B4-BE49-F238E27FC236}">
                  <a16:creationId xmlns:a16="http://schemas.microsoft.com/office/drawing/2014/main" id="{322BCF50-1F34-07AE-7489-DB98D8A768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61407" y="3783780"/>
              <a:ext cx="416583" cy="416583"/>
            </a:xfrm>
            <a:prstGeom prst="rect">
              <a:avLst/>
            </a:prstGeom>
          </p:spPr>
        </p:pic>
        <p:pic>
          <p:nvPicPr>
            <p:cNvPr id="23" name="Graphic 22" descr="Briefcase outline">
              <a:extLst>
                <a:ext uri="{FF2B5EF4-FFF2-40B4-BE49-F238E27FC236}">
                  <a16:creationId xmlns:a16="http://schemas.microsoft.com/office/drawing/2014/main" id="{B638CA75-8590-7D56-F9B2-4ADF5F87D9F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861407" y="4459668"/>
              <a:ext cx="416583" cy="416583"/>
            </a:xfrm>
            <a:prstGeom prst="rect">
              <a:avLst/>
            </a:prstGeom>
          </p:spPr>
        </p:pic>
      </p:grpSp>
      <p:sp>
        <p:nvSpPr>
          <p:cNvPr id="25" name="TextBox 24">
            <a:extLst>
              <a:ext uri="{FF2B5EF4-FFF2-40B4-BE49-F238E27FC236}">
                <a16:creationId xmlns:a16="http://schemas.microsoft.com/office/drawing/2014/main" id="{56AC1987-257B-B887-C66F-49C92D97546A}"/>
              </a:ext>
            </a:extLst>
          </p:cNvPr>
          <p:cNvSpPr txBox="1"/>
          <p:nvPr/>
        </p:nvSpPr>
        <p:spPr>
          <a:xfrm>
            <a:off x="1286359" y="-1968285"/>
            <a:ext cx="184731" cy="369332"/>
          </a:xfrm>
          <a:prstGeom prst="rect">
            <a:avLst/>
          </a:prstGeom>
          <a:noFill/>
        </p:spPr>
        <p:txBody>
          <a:bodyPr wrap="none" rtlCol="0">
            <a:spAutoFit/>
          </a:bodyPr>
          <a:lstStyle/>
          <a:p>
            <a:endParaRPr lang="en-GB" noProof="0" dirty="0"/>
          </a:p>
        </p:txBody>
      </p:sp>
      <p:pic>
        <p:nvPicPr>
          <p:cNvPr id="29" name="Audio 28">
            <a:extLst>
              <a:ext uri="{FF2B5EF4-FFF2-40B4-BE49-F238E27FC236}">
                <a16:creationId xmlns:a16="http://schemas.microsoft.com/office/drawing/2014/main" id="{1CF963BA-2FE3-BA57-ACD3-7FD2FC1C165D}"/>
              </a:ext>
            </a:extLst>
          </p:cNvPr>
          <p:cNvPicPr>
            <a:picLocks noChangeAspect="1"/>
          </p:cNvPicPr>
          <p:nvPr>
            <a:audioFile r:link="rId3"/>
            <p:extLst>
              <p:ext uri="{DAA4B4D4-6D71-4841-9C94-3DE7FCFB9230}">
                <p14:media xmlns:p14="http://schemas.microsoft.com/office/powerpoint/2010/main" r:embed="rId2"/>
              </p:ext>
            </p:extLst>
          </p:nvPr>
        </p:nvPicPr>
        <p:blipFill>
          <a:blip r:embed="rId14"/>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321054483"/>
      </p:ext>
    </p:extLst>
  </p:cSld>
  <p:clrMapOvr>
    <a:masterClrMapping/>
  </p:clrMapOvr>
  <mc:AlternateContent xmlns:mc="http://schemas.openxmlformats.org/markup-compatibility/2006">
    <mc:Choice xmlns:p14="http://schemas.microsoft.com/office/powerpoint/2010/main" Requires="p14">
      <p:transition spd="slow" p14:dur="2000" advTm="174453"/>
    </mc:Choice>
    <mc:Fallback>
      <p:transition spd="slow" advTm="1744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500"/>
                                        <p:tgtEl>
                                          <p:spTgt spid="3">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500"/>
                                        <p:tgtEl>
                                          <p:spTgt spid="3">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500"/>
                                        <p:tgtEl>
                                          <p:spTgt spid="3">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Effect transition="in" filter="fade">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29"/>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784172-CE31-EA70-2A6C-E96D3D31E7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F2A9F6-9B5C-F83A-7682-B927CA121FD9}"/>
              </a:ext>
            </a:extLst>
          </p:cNvPr>
          <p:cNvSpPr>
            <a:spLocks noGrp="1"/>
          </p:cNvSpPr>
          <p:nvPr>
            <p:ph type="title"/>
          </p:nvPr>
        </p:nvSpPr>
        <p:spPr>
          <a:xfrm>
            <a:off x="741680" y="430482"/>
            <a:ext cx="10500989" cy="1327464"/>
          </a:xfrm>
        </p:spPr>
        <p:txBody>
          <a:bodyPr/>
          <a:lstStyle/>
          <a:p>
            <a:br>
              <a:rPr lang="en-GB" noProof="0" dirty="0"/>
            </a:br>
            <a:r>
              <a:rPr lang="en-GB" noProof="0" dirty="0"/>
              <a:t>AI in the real world</a:t>
            </a:r>
          </a:p>
        </p:txBody>
      </p:sp>
      <p:sp>
        <p:nvSpPr>
          <p:cNvPr id="5" name="Slide Number Placeholder 4">
            <a:extLst>
              <a:ext uri="{FF2B5EF4-FFF2-40B4-BE49-F238E27FC236}">
                <a16:creationId xmlns:a16="http://schemas.microsoft.com/office/drawing/2014/main" id="{936D1BB2-F978-1340-D320-DAFE683CBFA4}"/>
              </a:ext>
            </a:extLst>
          </p:cNvPr>
          <p:cNvSpPr>
            <a:spLocks noGrp="1"/>
          </p:cNvSpPr>
          <p:nvPr>
            <p:ph type="sldNum" sz="quarter" idx="12"/>
          </p:nvPr>
        </p:nvSpPr>
        <p:spPr>
          <a:xfrm>
            <a:off x="9140971" y="6226198"/>
            <a:ext cx="2743200" cy="365125"/>
          </a:xfrm>
        </p:spPr>
        <p:txBody>
          <a:bodyPr/>
          <a:lstStyle/>
          <a:p>
            <a:fld id="{FE024F78-56A6-7740-B68D-8D4D026EDF3F}" type="slidenum">
              <a:rPr lang="en-GB" noProof="0" smtClean="0"/>
              <a:pPr/>
              <a:t>4</a:t>
            </a:fld>
            <a:endParaRPr lang="en-GB" noProof="0" dirty="0"/>
          </a:p>
        </p:txBody>
      </p:sp>
      <p:sp>
        <p:nvSpPr>
          <p:cNvPr id="8" name="TextBox 7">
            <a:extLst>
              <a:ext uri="{FF2B5EF4-FFF2-40B4-BE49-F238E27FC236}">
                <a16:creationId xmlns:a16="http://schemas.microsoft.com/office/drawing/2014/main" id="{481346D9-52AE-E087-E59A-FB0E64ACB630}"/>
              </a:ext>
            </a:extLst>
          </p:cNvPr>
          <p:cNvSpPr txBox="1"/>
          <p:nvPr/>
        </p:nvSpPr>
        <p:spPr>
          <a:xfrm>
            <a:off x="741681" y="2093785"/>
            <a:ext cx="7817918" cy="4132413"/>
          </a:xfrm>
          <a:prstGeom prst="rect">
            <a:avLst/>
          </a:prstGeom>
          <a:noFill/>
        </p:spPr>
        <p:txBody>
          <a:bodyPr wrap="square" rtlCol="0">
            <a:spAutoFit/>
          </a:bodyPr>
          <a:lstStyle/>
          <a:p>
            <a:pPr marL="285750" indent="-285750">
              <a:lnSpc>
                <a:spcPct val="120000"/>
              </a:lnSpc>
              <a:spcBef>
                <a:spcPts val="1000"/>
              </a:spcBef>
              <a:buClr>
                <a:srgbClr val="9405FC"/>
              </a:buClr>
              <a:buFont typeface="Arial" panose="020B0604020202020204" pitchFamily="34" charset="0"/>
              <a:buChar char="•"/>
              <a:defRPr/>
            </a:pPr>
            <a:r>
              <a:rPr kumimoji="0" lang="en-GB" sz="1600" b="0" i="0" u="none" strike="noStrike" kern="1200" cap="none" spc="0" normalizeH="0" baseline="0" noProof="0" dirty="0">
                <a:ln>
                  <a:noFill/>
                </a:ln>
                <a:solidFill>
                  <a:schemeClr val="bg1"/>
                </a:solidFill>
                <a:effectLst/>
                <a:uLnTx/>
                <a:uFillTx/>
                <a:latin typeface="Arial Nova"/>
                <a:cs typeface="Biome" panose="020B0503030204020804" pitchFamily="34" charset="0"/>
              </a:rPr>
              <a:t>A</a:t>
            </a:r>
            <a:r>
              <a:rPr lang="en-GB" sz="1600" noProof="0" dirty="0">
                <a:solidFill>
                  <a:schemeClr val="bg1"/>
                </a:solidFill>
              </a:rPr>
              <a:t>ccording to McKinsey &amp; Company (2025), 71% of survey respondents have adopted and incorporated AI into an operational area, compared to 65% and 50% in 2024 and 2020 respectively.</a:t>
            </a:r>
          </a:p>
          <a:p>
            <a:pPr marL="285750" indent="-285750">
              <a:lnSpc>
                <a:spcPct val="120000"/>
              </a:lnSpc>
              <a:spcBef>
                <a:spcPts val="1000"/>
              </a:spcBef>
              <a:buClr>
                <a:srgbClr val="9405FC"/>
              </a:buClr>
              <a:buFont typeface="Arial" panose="020B0604020202020204" pitchFamily="34" charset="0"/>
              <a:buChar char="•"/>
              <a:defRPr/>
            </a:pPr>
            <a:r>
              <a:rPr lang="en-GB" sz="1600" noProof="0" dirty="0" err="1">
                <a:solidFill>
                  <a:schemeClr val="bg1"/>
                </a:solidFill>
              </a:rPr>
              <a:t>Doguc</a:t>
            </a:r>
            <a:r>
              <a:rPr lang="en-GB" sz="1600" noProof="0" dirty="0">
                <a:solidFill>
                  <a:schemeClr val="bg1"/>
                </a:solidFill>
              </a:rPr>
              <a:t> (2021) noted that companies are using robotic process automation (RPA) to automate repetitive, sequential manual tasks.</a:t>
            </a:r>
          </a:p>
          <a:p>
            <a:pPr marL="285750" indent="-285750">
              <a:lnSpc>
                <a:spcPct val="120000"/>
              </a:lnSpc>
              <a:spcBef>
                <a:spcPts val="1000"/>
              </a:spcBef>
              <a:buClr>
                <a:srgbClr val="9405FC"/>
              </a:buClr>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Nova"/>
                <a:cs typeface="Biome" panose="020B0503030204020804" pitchFamily="34" charset="0"/>
              </a:rPr>
              <a:t>IBM’s Finance Pricing team</a:t>
            </a:r>
            <a:r>
              <a:rPr kumimoji="0" lang="en-GB" sz="1600" b="0" i="0" u="none" strike="noStrike" kern="1200" cap="none" spc="0" normalizeH="0" noProof="0" dirty="0">
                <a:ln>
                  <a:noFill/>
                </a:ln>
                <a:solidFill>
                  <a:srgbClr val="FFFFFF"/>
                </a:solidFill>
                <a:effectLst/>
                <a:uLnTx/>
                <a:uFillTx/>
                <a:latin typeface="Arial Nova"/>
                <a:cs typeface="Biome" panose="020B0503030204020804" pitchFamily="34" charset="0"/>
              </a:rPr>
              <a:t> uses RPA to reduce the </a:t>
            </a:r>
            <a:r>
              <a:rPr lang="en-GB" sz="1600" noProof="0" dirty="0">
                <a:solidFill>
                  <a:srgbClr val="FFFFFF"/>
                </a:solidFill>
                <a:latin typeface="Arial Nova"/>
                <a:cs typeface="Biome" panose="020B0503030204020804" pitchFamily="34" charset="0"/>
              </a:rPr>
              <a:t>time spent on manual tasks, such as bid assessments (IBM Corporation, 2024).</a:t>
            </a:r>
          </a:p>
          <a:p>
            <a:pPr marL="285750" indent="-285750">
              <a:lnSpc>
                <a:spcPct val="120000"/>
              </a:lnSpc>
              <a:spcBef>
                <a:spcPts val="1000"/>
              </a:spcBef>
              <a:buClr>
                <a:srgbClr val="9405FC"/>
              </a:buClr>
              <a:buFont typeface="Arial" panose="020B0604020202020204" pitchFamily="34" charset="0"/>
              <a:buChar char="•"/>
              <a:defRPr/>
            </a:pPr>
            <a:r>
              <a:rPr kumimoji="0" lang="en-GB" sz="1600" b="0" i="0" u="none" strike="noStrike" kern="1200" cap="none" spc="0" normalizeH="0" noProof="0" dirty="0">
                <a:ln>
                  <a:noFill/>
                </a:ln>
                <a:solidFill>
                  <a:srgbClr val="FFFFFF"/>
                </a:solidFill>
                <a:effectLst/>
                <a:uLnTx/>
                <a:uFillTx/>
                <a:latin typeface="Arial Nova"/>
                <a:cs typeface="Biome" panose="020B0503030204020804" pitchFamily="34" charset="0"/>
              </a:rPr>
              <a:t>Natural language processing (NLP) is an application of AI that processes textual data and is used </a:t>
            </a:r>
            <a:r>
              <a:rPr lang="en-GB" sz="1600" noProof="0" dirty="0">
                <a:solidFill>
                  <a:srgbClr val="FFFFFF"/>
                </a:solidFill>
                <a:latin typeface="Arial Nova"/>
                <a:cs typeface="Biome" panose="020B0503030204020804" pitchFamily="34" charset="0"/>
              </a:rPr>
              <a:t>to develop chatbots and virtual </a:t>
            </a:r>
            <a:r>
              <a:rPr lang="en-GB" sz="1600" noProof="0" dirty="0">
                <a:solidFill>
                  <a:srgbClr val="FFFFFF"/>
                </a:solidFill>
                <a:cs typeface="Biome" panose="020B0503030204020804" pitchFamily="34" charset="0"/>
              </a:rPr>
              <a:t>assistants (Abdulla et al, 2022). </a:t>
            </a:r>
            <a:endParaRPr kumimoji="0" lang="en-GB" sz="1600" b="0" i="0" u="none" strike="noStrike" kern="1200" cap="none" spc="0" normalizeH="0" noProof="0" dirty="0">
              <a:ln>
                <a:noFill/>
              </a:ln>
              <a:solidFill>
                <a:srgbClr val="FFFFFF"/>
              </a:solidFill>
              <a:effectLst/>
              <a:uLnTx/>
              <a:uFillTx/>
              <a:latin typeface="Arial Nova"/>
              <a:cs typeface="Biome" panose="020B0503030204020804" pitchFamily="34" charset="0"/>
            </a:endParaRPr>
          </a:p>
          <a:p>
            <a:pPr marL="285750" indent="-285750">
              <a:lnSpc>
                <a:spcPct val="120000"/>
              </a:lnSpc>
              <a:spcBef>
                <a:spcPts val="1000"/>
              </a:spcBef>
              <a:buClr>
                <a:srgbClr val="9405FC"/>
              </a:buClr>
              <a:buFont typeface="Arial" panose="020B0604020202020204" pitchFamily="34" charset="0"/>
              <a:buChar char="•"/>
              <a:defRPr/>
            </a:pPr>
            <a:r>
              <a:rPr lang="en-GB" sz="1600" baseline="0" noProof="0" dirty="0">
                <a:solidFill>
                  <a:srgbClr val="FFFFFF"/>
                </a:solidFill>
                <a:latin typeface="Arial Nova"/>
                <a:cs typeface="Biome" panose="020B0503030204020804" pitchFamily="34" charset="0"/>
              </a:rPr>
              <a:t>Expedia developed a virtual</a:t>
            </a:r>
            <a:r>
              <a:rPr lang="en-GB" sz="1600" noProof="0" dirty="0">
                <a:solidFill>
                  <a:srgbClr val="FFFFFF"/>
                </a:solidFill>
                <a:latin typeface="Arial Nova"/>
                <a:cs typeface="Biome" panose="020B0503030204020804" pitchFamily="34" charset="0"/>
              </a:rPr>
              <a:t> agent using Natural Language Processing (NLP) to assist both </a:t>
            </a:r>
            <a:r>
              <a:rPr lang="en-GB" sz="1600" noProof="0" dirty="0" err="1">
                <a:solidFill>
                  <a:srgbClr val="FFFFFF"/>
                </a:solidFill>
                <a:latin typeface="Arial Nova"/>
                <a:cs typeface="Biome" panose="020B0503030204020804" pitchFamily="34" charset="0"/>
              </a:rPr>
              <a:t>travelers</a:t>
            </a:r>
            <a:r>
              <a:rPr lang="en-GB" sz="1600" noProof="0" dirty="0">
                <a:solidFill>
                  <a:srgbClr val="FFFFFF"/>
                </a:solidFill>
                <a:latin typeface="Arial Nova"/>
                <a:cs typeface="Biome" panose="020B0503030204020804" pitchFamily="34" charset="0"/>
              </a:rPr>
              <a:t> and human customer service agents (Expedia Group, 2021). </a:t>
            </a:r>
            <a:endParaRPr kumimoji="0" lang="en-GB" sz="1600" b="0" i="0" u="none" strike="noStrike" kern="1200" cap="none" spc="0" normalizeH="0" baseline="0" noProof="0" dirty="0">
              <a:ln>
                <a:noFill/>
              </a:ln>
              <a:solidFill>
                <a:srgbClr val="FFFFFF"/>
              </a:solidFill>
              <a:effectLst/>
              <a:uLnTx/>
              <a:uFillTx/>
              <a:latin typeface="Arial Nova"/>
              <a:cs typeface="Biome" panose="020B0503030204020804" pitchFamily="34" charset="0"/>
            </a:endParaRPr>
          </a:p>
          <a:p>
            <a:endParaRPr lang="en-GB" sz="1600" noProof="0" dirty="0">
              <a:solidFill>
                <a:schemeClr val="bg1"/>
              </a:solidFill>
            </a:endParaRPr>
          </a:p>
        </p:txBody>
      </p:sp>
      <p:grpSp>
        <p:nvGrpSpPr>
          <p:cNvPr id="15" name="Group 14">
            <a:extLst>
              <a:ext uri="{FF2B5EF4-FFF2-40B4-BE49-F238E27FC236}">
                <a16:creationId xmlns:a16="http://schemas.microsoft.com/office/drawing/2014/main" id="{339AB07D-84B7-30DA-B045-886611BCB74D}"/>
              </a:ext>
            </a:extLst>
          </p:cNvPr>
          <p:cNvGrpSpPr/>
          <p:nvPr/>
        </p:nvGrpSpPr>
        <p:grpSpPr>
          <a:xfrm>
            <a:off x="8559599" y="2694911"/>
            <a:ext cx="2770270" cy="3150778"/>
            <a:chOff x="8559599" y="2694911"/>
            <a:chExt cx="2770270" cy="3150778"/>
          </a:xfrm>
        </p:grpSpPr>
        <p:pic>
          <p:nvPicPr>
            <p:cNvPr id="13" name="Picture 12" descr="A blue glowing robot with a smiley face&#10;&#10;AI-generated content may be incorrect.">
              <a:extLst>
                <a:ext uri="{FF2B5EF4-FFF2-40B4-BE49-F238E27FC236}">
                  <a16:creationId xmlns:a16="http://schemas.microsoft.com/office/drawing/2014/main" id="{AE07B3DE-CB29-5CDF-1062-69C59E509B40}"/>
                </a:ext>
              </a:extLst>
            </p:cNvPr>
            <p:cNvPicPr>
              <a:picLocks noChangeAspect="1"/>
            </p:cNvPicPr>
            <p:nvPr/>
          </p:nvPicPr>
          <p:blipFill>
            <a:blip r:embed="rId6"/>
            <a:stretch>
              <a:fillRect/>
            </a:stretch>
          </p:blipFill>
          <p:spPr>
            <a:xfrm>
              <a:off x="8559599" y="2694911"/>
              <a:ext cx="2770270" cy="2770270"/>
            </a:xfrm>
            <a:prstGeom prst="rect">
              <a:avLst/>
            </a:prstGeom>
          </p:spPr>
        </p:pic>
        <p:sp>
          <p:nvSpPr>
            <p:cNvPr id="14" name="TextBox 13">
              <a:extLst>
                <a:ext uri="{FF2B5EF4-FFF2-40B4-BE49-F238E27FC236}">
                  <a16:creationId xmlns:a16="http://schemas.microsoft.com/office/drawing/2014/main" id="{81BF3F26-67EB-D775-C1C0-F20BB7D3E1A4}"/>
                </a:ext>
              </a:extLst>
            </p:cNvPr>
            <p:cNvSpPr txBox="1"/>
            <p:nvPr/>
          </p:nvSpPr>
          <p:spPr>
            <a:xfrm>
              <a:off x="9372540" y="5584079"/>
              <a:ext cx="1140031" cy="261610"/>
            </a:xfrm>
            <a:prstGeom prst="rect">
              <a:avLst/>
            </a:prstGeom>
            <a:noFill/>
          </p:spPr>
          <p:txBody>
            <a:bodyPr wrap="square" rtlCol="0">
              <a:spAutoFit/>
            </a:bodyPr>
            <a:lstStyle/>
            <a:p>
              <a:pPr algn="ctr"/>
              <a:r>
                <a:rPr lang="en-GB" sz="1100" noProof="0" dirty="0">
                  <a:solidFill>
                    <a:schemeClr val="bg1"/>
                  </a:solidFill>
                </a:rPr>
                <a:t>OpenAI (2025)</a:t>
              </a:r>
            </a:p>
          </p:txBody>
        </p:sp>
      </p:grpSp>
      <p:pic>
        <p:nvPicPr>
          <p:cNvPr id="17" name="Audio 16">
            <a:extLst>
              <a:ext uri="{FF2B5EF4-FFF2-40B4-BE49-F238E27FC236}">
                <a16:creationId xmlns:a16="http://schemas.microsoft.com/office/drawing/2014/main" id="{C269FA7D-C486-DB10-DEF3-644C74FAF6D4}"/>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242455770"/>
      </p:ext>
    </p:extLst>
  </p:cSld>
  <p:clrMapOvr>
    <a:masterClrMapping/>
  </p:clrMapOvr>
  <mc:AlternateContent xmlns:mc="http://schemas.openxmlformats.org/markup-compatibility/2006">
    <mc:Choice xmlns:p14="http://schemas.microsoft.com/office/powerpoint/2010/main" Requires="p14">
      <p:transition spd="slow" p14:dur="2000" advTm="175765"/>
    </mc:Choice>
    <mc:Fallback>
      <p:transition spd="slow" advTm="175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8">
                                            <p:txEl>
                                              <p:pRg st="0" end="0"/>
                                            </p:txEl>
                                          </p:spTgt>
                                        </p:tgtEl>
                                        <p:attrNameLst>
                                          <p:attrName>style.visibility</p:attrName>
                                        </p:attrNameLst>
                                      </p:cBhvr>
                                      <p:to>
                                        <p:strVal val="visible"/>
                                      </p:to>
                                    </p:set>
                                    <p:animEffect transition="in" filter="fade">
                                      <p:cBhvr>
                                        <p:cTn id="11" dur="500"/>
                                        <p:tgtEl>
                                          <p:spTgt spid="8">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animEffect transition="in" filter="fade">
                                      <p:cBhvr>
                                        <p:cTn id="16" dur="500"/>
                                        <p:tgtEl>
                                          <p:spTgt spid="8">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8">
                                            <p:txEl>
                                              <p:pRg st="2" end="2"/>
                                            </p:txEl>
                                          </p:spTgt>
                                        </p:tgtEl>
                                        <p:attrNameLst>
                                          <p:attrName>style.visibility</p:attrName>
                                        </p:attrNameLst>
                                      </p:cBhvr>
                                      <p:to>
                                        <p:strVal val="visible"/>
                                      </p:to>
                                    </p:set>
                                    <p:animEffect transition="in" filter="fade">
                                      <p:cBhvr>
                                        <p:cTn id="21" dur="500"/>
                                        <p:tgtEl>
                                          <p:spTgt spid="8">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xEl>
                                              <p:pRg st="3" end="3"/>
                                            </p:txEl>
                                          </p:spTgt>
                                        </p:tgtEl>
                                        <p:attrNameLst>
                                          <p:attrName>style.visibility</p:attrName>
                                        </p:attrNameLst>
                                      </p:cBhvr>
                                      <p:to>
                                        <p:strVal val="visible"/>
                                      </p:to>
                                    </p:set>
                                    <p:animEffect transition="in" filter="fade">
                                      <p:cBhvr>
                                        <p:cTn id="26" dur="500"/>
                                        <p:tgtEl>
                                          <p:spTgt spid="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8">
                                            <p:txEl>
                                              <p:pRg st="4" end="4"/>
                                            </p:txEl>
                                          </p:spTgt>
                                        </p:tgtEl>
                                        <p:attrNameLst>
                                          <p:attrName>style.visibility</p:attrName>
                                        </p:attrNameLst>
                                      </p:cBhvr>
                                      <p:to>
                                        <p:strVal val="visible"/>
                                      </p:to>
                                    </p:set>
                                    <p:animEffect transition="in" filter="fade">
                                      <p:cBhvr>
                                        <p:cTn id="31"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057814-E1F8-132A-A8D9-FD140811BA4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EFA2993-52E9-41A9-6904-5E112D07E998}"/>
              </a:ext>
            </a:extLst>
          </p:cNvPr>
          <p:cNvSpPr>
            <a:spLocks noGrp="1"/>
          </p:cNvSpPr>
          <p:nvPr>
            <p:ph type="title"/>
          </p:nvPr>
        </p:nvSpPr>
        <p:spPr>
          <a:xfrm>
            <a:off x="741680" y="430482"/>
            <a:ext cx="10500989" cy="1327464"/>
          </a:xfrm>
        </p:spPr>
        <p:txBody>
          <a:bodyPr/>
          <a:lstStyle/>
          <a:p>
            <a:br>
              <a:rPr lang="en-GB" noProof="0" dirty="0"/>
            </a:br>
            <a:r>
              <a:rPr lang="en-GB" noProof="0" dirty="0"/>
              <a:t>benefits of enterprises using ai</a:t>
            </a:r>
          </a:p>
        </p:txBody>
      </p:sp>
      <p:sp>
        <p:nvSpPr>
          <p:cNvPr id="5" name="Slide Number Placeholder 4">
            <a:extLst>
              <a:ext uri="{FF2B5EF4-FFF2-40B4-BE49-F238E27FC236}">
                <a16:creationId xmlns:a16="http://schemas.microsoft.com/office/drawing/2014/main" id="{3CD3193B-CBB5-A3FD-FBD6-3C65B5DF0040}"/>
              </a:ext>
            </a:extLst>
          </p:cNvPr>
          <p:cNvSpPr>
            <a:spLocks noGrp="1"/>
          </p:cNvSpPr>
          <p:nvPr>
            <p:ph type="sldNum" sz="quarter" idx="12"/>
          </p:nvPr>
        </p:nvSpPr>
        <p:spPr>
          <a:xfrm>
            <a:off x="9140971" y="6226198"/>
            <a:ext cx="2743200" cy="365125"/>
          </a:xfrm>
        </p:spPr>
        <p:txBody>
          <a:bodyPr/>
          <a:lstStyle/>
          <a:p>
            <a:fld id="{FE024F78-56A6-7740-B68D-8D4D026EDF3F}" type="slidenum">
              <a:rPr lang="en-GB" noProof="0" smtClean="0"/>
              <a:pPr/>
              <a:t>5</a:t>
            </a:fld>
            <a:endParaRPr lang="en-GB" noProof="0" dirty="0"/>
          </a:p>
        </p:txBody>
      </p:sp>
      <p:sp>
        <p:nvSpPr>
          <p:cNvPr id="10" name="TextBox 9">
            <a:extLst>
              <a:ext uri="{FF2B5EF4-FFF2-40B4-BE49-F238E27FC236}">
                <a16:creationId xmlns:a16="http://schemas.microsoft.com/office/drawing/2014/main" id="{DB27539C-821F-FD53-E959-682572CC316C}"/>
              </a:ext>
            </a:extLst>
          </p:cNvPr>
          <p:cNvSpPr txBox="1"/>
          <p:nvPr/>
        </p:nvSpPr>
        <p:spPr>
          <a:xfrm>
            <a:off x="3550722" y="2352317"/>
            <a:ext cx="7571579" cy="3382464"/>
          </a:xfrm>
          <a:prstGeom prst="rect">
            <a:avLst/>
          </a:prstGeom>
          <a:noFill/>
        </p:spPr>
        <p:txBody>
          <a:bodyPr wrap="square" rtlCol="0">
            <a:spAutoFit/>
          </a:bodyPr>
          <a:lstStyle/>
          <a:p>
            <a:pPr marL="285750" indent="-285750">
              <a:lnSpc>
                <a:spcPct val="120000"/>
              </a:lnSpc>
              <a:spcBef>
                <a:spcPts val="1000"/>
              </a:spcBef>
              <a:buClr>
                <a:srgbClr val="9405FC"/>
              </a:buClr>
              <a:buFont typeface="Arial" panose="020B0604020202020204" pitchFamily="34" charset="0"/>
              <a:buChar char="•"/>
              <a:defRPr/>
            </a:pPr>
            <a:r>
              <a:rPr lang="en-GB" sz="1600" noProof="0" dirty="0">
                <a:solidFill>
                  <a:schemeClr val="bg1"/>
                </a:solidFill>
                <a:latin typeface="Arial Nova"/>
                <a:cs typeface="Biome" panose="020B0503030204020804" pitchFamily="34" charset="0"/>
              </a:rPr>
              <a:t>Better operational efficiency of a workforce as less time is spent performing routine tasks which AI models are capable of executing (Ahmad et al, 2024). </a:t>
            </a:r>
          </a:p>
          <a:p>
            <a:pPr marL="742950" lvl="1" indent="-285750">
              <a:lnSpc>
                <a:spcPct val="120000"/>
              </a:lnSpc>
              <a:spcBef>
                <a:spcPts val="1000"/>
              </a:spcBef>
              <a:buClr>
                <a:srgbClr val="9405FC"/>
              </a:buClr>
              <a:buFont typeface="Arial" panose="020B0604020202020204" pitchFamily="34" charset="0"/>
              <a:buChar char="•"/>
              <a:defRPr/>
            </a:pPr>
            <a:r>
              <a:rPr kumimoji="0" lang="en-GB" sz="1600" b="0" i="0" u="none" strike="noStrike" kern="1200" cap="none" spc="0" normalizeH="0" noProof="0" dirty="0">
                <a:ln>
                  <a:noFill/>
                </a:ln>
                <a:solidFill>
                  <a:schemeClr val="bg1"/>
                </a:solidFill>
                <a:effectLst/>
                <a:uLnTx/>
                <a:uFillTx/>
                <a:latin typeface="Arial Nova"/>
                <a:ea typeface="+mn-ea"/>
                <a:cs typeface="Biome" panose="020B0503030204020804" pitchFamily="34" charset="0"/>
              </a:rPr>
              <a:t>IBM’s Finance Pricing team saved nearly 5,000 hours of human effort and reduced the length of their bid processing by 75% (IBM Corporation, 2024). </a:t>
            </a:r>
          </a:p>
          <a:p>
            <a:pPr lvl="1">
              <a:lnSpc>
                <a:spcPct val="120000"/>
              </a:lnSpc>
              <a:spcBef>
                <a:spcPts val="1000"/>
              </a:spcBef>
              <a:buClr>
                <a:srgbClr val="9405FC"/>
              </a:buClr>
              <a:defRPr/>
            </a:pPr>
            <a:endParaRPr kumimoji="0" lang="en-GB" sz="1600" b="0" i="0" u="none" strike="noStrike" kern="1200" cap="none" spc="0" normalizeH="0" noProof="0" dirty="0">
              <a:ln>
                <a:noFill/>
              </a:ln>
              <a:solidFill>
                <a:srgbClr val="FFFFFF"/>
              </a:solidFill>
              <a:effectLst/>
              <a:uLnTx/>
              <a:uFillTx/>
              <a:latin typeface="Arial Nova"/>
              <a:ea typeface="+mn-ea"/>
              <a:cs typeface="Biome" panose="020B0503030204020804" pitchFamily="34" charset="0"/>
            </a:endParaRPr>
          </a:p>
          <a:p>
            <a:pPr marL="285750" indent="-285750">
              <a:lnSpc>
                <a:spcPct val="120000"/>
              </a:lnSpc>
              <a:spcBef>
                <a:spcPts val="1000"/>
              </a:spcBef>
              <a:buClr>
                <a:srgbClr val="9405FC"/>
              </a:buClr>
              <a:buFont typeface="Arial" panose="020B0604020202020204" pitchFamily="34" charset="0"/>
              <a:buChar char="•"/>
              <a:defRPr/>
            </a:pPr>
            <a:r>
              <a:rPr lang="en-GB" sz="1600" baseline="0" noProof="0" dirty="0">
                <a:solidFill>
                  <a:srgbClr val="FFFFFF"/>
                </a:solidFill>
                <a:latin typeface="Arial Nova"/>
                <a:cs typeface="Biome" panose="020B0503030204020804" pitchFamily="34" charset="0"/>
              </a:rPr>
              <a:t>AI can strengthen</a:t>
            </a:r>
            <a:r>
              <a:rPr lang="en-GB" sz="1600" noProof="0" dirty="0">
                <a:solidFill>
                  <a:srgbClr val="FFFFFF"/>
                </a:solidFill>
                <a:latin typeface="Arial Nova"/>
                <a:cs typeface="Biome" panose="020B0503030204020804" pitchFamily="34" charset="0"/>
              </a:rPr>
              <a:t> cybersecurity measures and defences employed by businesses, such as Intrusion Detection and Prevention Systems (IDPS), reducing the likelihood of a cyberattack (Calderon, 2019). </a:t>
            </a:r>
            <a:endParaRPr kumimoji="0" lang="en-GB" sz="16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endParaRPr>
          </a:p>
          <a:p>
            <a:endParaRPr lang="en-GB" sz="1600" noProof="0" dirty="0">
              <a:solidFill>
                <a:schemeClr val="bg1"/>
              </a:solidFill>
            </a:endParaRPr>
          </a:p>
        </p:txBody>
      </p:sp>
      <p:grpSp>
        <p:nvGrpSpPr>
          <p:cNvPr id="16" name="Group 15">
            <a:extLst>
              <a:ext uri="{FF2B5EF4-FFF2-40B4-BE49-F238E27FC236}">
                <a16:creationId xmlns:a16="http://schemas.microsoft.com/office/drawing/2014/main" id="{46EA402B-43FF-FEFB-0669-0FB847891289}"/>
              </a:ext>
            </a:extLst>
          </p:cNvPr>
          <p:cNvGrpSpPr/>
          <p:nvPr/>
        </p:nvGrpSpPr>
        <p:grpSpPr>
          <a:xfrm>
            <a:off x="741680" y="2531883"/>
            <a:ext cx="2773037" cy="3131246"/>
            <a:chOff x="741680" y="2531883"/>
            <a:chExt cx="2773037" cy="3131246"/>
          </a:xfrm>
        </p:grpSpPr>
        <p:pic>
          <p:nvPicPr>
            <p:cNvPr id="12" name="Picture 11" descr="A person looking at a firewall&#10;&#10;AI-generated content may be incorrect.">
              <a:extLst>
                <a:ext uri="{FF2B5EF4-FFF2-40B4-BE49-F238E27FC236}">
                  <a16:creationId xmlns:a16="http://schemas.microsoft.com/office/drawing/2014/main" id="{EB58A705-4C99-7ADF-EF39-BBACE57FB160}"/>
                </a:ext>
              </a:extLst>
            </p:cNvPr>
            <p:cNvPicPr>
              <a:picLocks noChangeAspect="1"/>
            </p:cNvPicPr>
            <p:nvPr/>
          </p:nvPicPr>
          <p:blipFill>
            <a:blip r:embed="rId6"/>
            <a:stretch>
              <a:fillRect/>
            </a:stretch>
          </p:blipFill>
          <p:spPr>
            <a:xfrm>
              <a:off x="741680" y="2531883"/>
              <a:ext cx="2773037" cy="2773037"/>
            </a:xfrm>
            <a:prstGeom prst="rect">
              <a:avLst/>
            </a:prstGeom>
          </p:spPr>
        </p:pic>
        <p:sp>
          <p:nvSpPr>
            <p:cNvPr id="13" name="TextBox 12">
              <a:extLst>
                <a:ext uri="{FF2B5EF4-FFF2-40B4-BE49-F238E27FC236}">
                  <a16:creationId xmlns:a16="http://schemas.microsoft.com/office/drawing/2014/main" id="{C2EB13E6-6D7F-186E-A9A1-11A5311ED7DC}"/>
                </a:ext>
              </a:extLst>
            </p:cNvPr>
            <p:cNvSpPr txBox="1"/>
            <p:nvPr/>
          </p:nvSpPr>
          <p:spPr>
            <a:xfrm>
              <a:off x="1575803" y="5401519"/>
              <a:ext cx="1104790" cy="261610"/>
            </a:xfrm>
            <a:prstGeom prst="rect">
              <a:avLst/>
            </a:prstGeom>
            <a:noFill/>
          </p:spPr>
          <p:txBody>
            <a:bodyPr wrap="none" rtlCol="0">
              <a:spAutoFit/>
            </a:bodyPr>
            <a:lstStyle/>
            <a:p>
              <a:r>
                <a:rPr lang="en-GB" sz="1100" noProof="0" dirty="0">
                  <a:solidFill>
                    <a:schemeClr val="bg1"/>
                  </a:solidFill>
                </a:rPr>
                <a:t>OpenAI (2025)</a:t>
              </a:r>
            </a:p>
          </p:txBody>
        </p:sp>
      </p:grpSp>
      <p:pic>
        <p:nvPicPr>
          <p:cNvPr id="18" name="Audio 17">
            <a:extLst>
              <a:ext uri="{FF2B5EF4-FFF2-40B4-BE49-F238E27FC236}">
                <a16:creationId xmlns:a16="http://schemas.microsoft.com/office/drawing/2014/main" id="{F22F6C81-49EC-B532-CE0E-BEF832C8F5F5}"/>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355437199"/>
      </p:ext>
    </p:extLst>
  </p:cSld>
  <p:clrMapOvr>
    <a:masterClrMapping/>
  </p:clrMapOvr>
  <mc:AlternateContent xmlns:mc="http://schemas.openxmlformats.org/markup-compatibility/2006">
    <mc:Choice xmlns:p14="http://schemas.microsoft.com/office/powerpoint/2010/main" Requires="p14">
      <p:transition spd="slow" p14:dur="2000" advTm="173269"/>
    </mc:Choice>
    <mc:Fallback>
      <p:transition spd="slow" advTm="17326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500"/>
                                        <p:tgtEl>
                                          <p:spTgt spid="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7C9DCE-F06D-7DD2-0E9D-67B10778812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92EDDC2-3979-9853-DEB9-19FA9202E3C1}"/>
              </a:ext>
            </a:extLst>
          </p:cNvPr>
          <p:cNvSpPr>
            <a:spLocks noGrp="1"/>
          </p:cNvSpPr>
          <p:nvPr>
            <p:ph type="title"/>
          </p:nvPr>
        </p:nvSpPr>
        <p:spPr>
          <a:xfrm>
            <a:off x="741680" y="430482"/>
            <a:ext cx="10500989" cy="1327464"/>
          </a:xfrm>
        </p:spPr>
        <p:txBody>
          <a:bodyPr/>
          <a:lstStyle/>
          <a:p>
            <a:br>
              <a:rPr lang="en-GB" noProof="0" dirty="0"/>
            </a:br>
            <a:r>
              <a:rPr lang="en-GB" noProof="0" dirty="0"/>
              <a:t>Risks of using AI</a:t>
            </a:r>
          </a:p>
        </p:txBody>
      </p:sp>
      <p:sp>
        <p:nvSpPr>
          <p:cNvPr id="5" name="Slide Number Placeholder 4">
            <a:extLst>
              <a:ext uri="{FF2B5EF4-FFF2-40B4-BE49-F238E27FC236}">
                <a16:creationId xmlns:a16="http://schemas.microsoft.com/office/drawing/2014/main" id="{D8C74A2C-CA31-80F3-48B3-B11512FAA3D3}"/>
              </a:ext>
            </a:extLst>
          </p:cNvPr>
          <p:cNvSpPr>
            <a:spLocks noGrp="1"/>
          </p:cNvSpPr>
          <p:nvPr>
            <p:ph type="sldNum" sz="quarter" idx="12"/>
          </p:nvPr>
        </p:nvSpPr>
        <p:spPr>
          <a:xfrm>
            <a:off x="9140971" y="6226198"/>
            <a:ext cx="2743200" cy="365125"/>
          </a:xfrm>
        </p:spPr>
        <p:txBody>
          <a:bodyPr/>
          <a:lstStyle/>
          <a:p>
            <a:fld id="{FE024F78-56A6-7740-B68D-8D4D026EDF3F}" type="slidenum">
              <a:rPr lang="en-GB" noProof="0" smtClean="0"/>
              <a:pPr/>
              <a:t>6</a:t>
            </a:fld>
            <a:endParaRPr lang="en-GB" noProof="0" dirty="0"/>
          </a:p>
        </p:txBody>
      </p:sp>
      <p:sp>
        <p:nvSpPr>
          <p:cNvPr id="12" name="TextBox 11">
            <a:extLst>
              <a:ext uri="{FF2B5EF4-FFF2-40B4-BE49-F238E27FC236}">
                <a16:creationId xmlns:a16="http://schemas.microsoft.com/office/drawing/2014/main" id="{17D421BA-459F-92E3-CDA7-6308E5AA25A4}"/>
              </a:ext>
            </a:extLst>
          </p:cNvPr>
          <p:cNvSpPr txBox="1"/>
          <p:nvPr/>
        </p:nvSpPr>
        <p:spPr>
          <a:xfrm>
            <a:off x="741680" y="2141296"/>
            <a:ext cx="10500989" cy="3767185"/>
          </a:xfrm>
          <a:prstGeom prst="rect">
            <a:avLst/>
          </a:prstGeom>
          <a:noFill/>
        </p:spPr>
        <p:txBody>
          <a:bodyPr wrap="square" rtlCol="0">
            <a:spAutoFit/>
          </a:bodyPr>
          <a:lstStyle/>
          <a:p>
            <a:pPr marL="285750" indent="-285750">
              <a:lnSpc>
                <a:spcPct val="120000"/>
              </a:lnSpc>
              <a:spcBef>
                <a:spcPts val="1000"/>
              </a:spcBef>
              <a:buClr>
                <a:srgbClr val="9405FC"/>
              </a:buClr>
              <a:buFont typeface="Arial" panose="020B0604020202020204" pitchFamily="34" charset="0"/>
              <a:buChar char="•"/>
              <a:defRPr/>
            </a:pPr>
            <a:r>
              <a:rPr lang="en-GB" sz="1600" noProof="0" dirty="0">
                <a:solidFill>
                  <a:schemeClr val="bg1"/>
                </a:solidFill>
                <a:latin typeface="Arial Nova"/>
                <a:cs typeface="Biome" panose="020B0503030204020804" pitchFamily="34" charset="0"/>
              </a:rPr>
              <a:t>Decision-making based on discriminatory AI models trained using data biased against minority groups (Garcia, Garcia and </a:t>
            </a:r>
            <a:r>
              <a:rPr lang="en-GB" sz="1600" noProof="0" dirty="0" err="1">
                <a:solidFill>
                  <a:schemeClr val="bg1"/>
                </a:solidFill>
                <a:latin typeface="Arial Nova"/>
                <a:cs typeface="Biome" panose="020B0503030204020804" pitchFamily="34" charset="0"/>
              </a:rPr>
              <a:t>Rigobon</a:t>
            </a:r>
            <a:r>
              <a:rPr lang="en-GB" sz="1600" noProof="0" dirty="0">
                <a:solidFill>
                  <a:schemeClr val="bg1"/>
                </a:solidFill>
                <a:latin typeface="Arial Nova"/>
                <a:cs typeface="Biome" panose="020B0503030204020804" pitchFamily="34" charset="0"/>
              </a:rPr>
              <a:t>, 2024).</a:t>
            </a:r>
          </a:p>
          <a:p>
            <a:pPr marL="742950" lvl="1" indent="-285750">
              <a:lnSpc>
                <a:spcPct val="120000"/>
              </a:lnSpc>
              <a:spcBef>
                <a:spcPts val="1000"/>
              </a:spcBef>
              <a:buClr>
                <a:srgbClr val="9405FC"/>
              </a:buClr>
              <a:buFont typeface="Arial" panose="020B0604020202020204" pitchFamily="34" charset="0"/>
              <a:buChar char="•"/>
              <a:defRPr/>
            </a:pPr>
            <a:r>
              <a:rPr kumimoji="0" lang="en-GB" sz="1600" b="0" i="0" u="none" strike="noStrike" kern="1200" cap="none" spc="0" normalizeH="0" noProof="0" dirty="0">
                <a:ln>
                  <a:noFill/>
                </a:ln>
                <a:solidFill>
                  <a:schemeClr val="bg1"/>
                </a:solidFill>
                <a:effectLst/>
                <a:uLnTx/>
                <a:uFillTx/>
                <a:latin typeface="Arial Nova"/>
                <a:ea typeface="+mn-ea"/>
                <a:cs typeface="Biome" panose="020B0503030204020804" pitchFamily="34" charset="0"/>
              </a:rPr>
              <a:t>Wells Fargo &amp; Co were fined $10 million due to discriminatory decision-making against loan applicants in 2017 (McCabe, 2019).</a:t>
            </a:r>
          </a:p>
          <a:p>
            <a:pPr lvl="1">
              <a:lnSpc>
                <a:spcPct val="120000"/>
              </a:lnSpc>
              <a:spcBef>
                <a:spcPts val="1000"/>
              </a:spcBef>
              <a:buClr>
                <a:srgbClr val="9405FC"/>
              </a:buClr>
              <a:defRPr/>
            </a:pPr>
            <a:endParaRPr kumimoji="0" lang="en-GB" sz="1600" b="0" i="0" u="none" strike="noStrike" kern="1200" cap="none" spc="0" normalizeH="0" noProof="0" dirty="0">
              <a:ln>
                <a:noFill/>
              </a:ln>
              <a:solidFill>
                <a:srgbClr val="FFFFFF"/>
              </a:solidFill>
              <a:effectLst/>
              <a:uLnTx/>
              <a:uFillTx/>
              <a:latin typeface="Arial Nova"/>
              <a:ea typeface="+mn-ea"/>
              <a:cs typeface="Biome" panose="020B0503030204020804" pitchFamily="34" charset="0"/>
            </a:endParaRPr>
          </a:p>
          <a:p>
            <a:pPr marL="285750" indent="-285750">
              <a:lnSpc>
                <a:spcPct val="120000"/>
              </a:lnSpc>
              <a:spcBef>
                <a:spcPts val="1000"/>
              </a:spcBef>
              <a:buClr>
                <a:srgbClr val="9405FC"/>
              </a:buClr>
              <a:buFont typeface="Arial" panose="020B0604020202020204" pitchFamily="34" charset="0"/>
              <a:buChar char="•"/>
              <a:defRPr/>
            </a:pPr>
            <a:r>
              <a:rPr lang="en-GB" sz="1600" dirty="0">
                <a:solidFill>
                  <a:srgbClr val="FFFFFF"/>
                </a:solidFill>
                <a:latin typeface="Arial Nova"/>
                <a:cs typeface="Biome" panose="020B0503030204020804" pitchFamily="34" charset="0"/>
              </a:rPr>
              <a:t>AI can be used by cybercriminals to attack an enterprise and cause a security breach (</a:t>
            </a:r>
            <a:r>
              <a:rPr lang="en-GB" sz="1600" dirty="0" err="1">
                <a:solidFill>
                  <a:srgbClr val="FFFFFF"/>
                </a:solidFill>
                <a:latin typeface="Arial Nova"/>
                <a:cs typeface="Biome" panose="020B0503030204020804" pitchFamily="34" charset="0"/>
              </a:rPr>
              <a:t>Alzboon</a:t>
            </a:r>
            <a:r>
              <a:rPr lang="en-GB" sz="1600" dirty="0">
                <a:solidFill>
                  <a:srgbClr val="FFFFFF"/>
                </a:solidFill>
                <a:latin typeface="Arial Nova"/>
                <a:cs typeface="Biome" panose="020B0503030204020804" pitchFamily="34" charset="0"/>
              </a:rPr>
              <a:t> et al, 2023). </a:t>
            </a:r>
          </a:p>
          <a:p>
            <a:pPr>
              <a:lnSpc>
                <a:spcPct val="120000"/>
              </a:lnSpc>
              <a:spcBef>
                <a:spcPts val="1000"/>
              </a:spcBef>
              <a:buClr>
                <a:srgbClr val="9405FC"/>
              </a:buClr>
              <a:defRPr/>
            </a:pPr>
            <a:endParaRPr lang="en-GB" sz="1600" dirty="0">
              <a:solidFill>
                <a:srgbClr val="FFFFFF"/>
              </a:solidFill>
              <a:latin typeface="Arial Nova"/>
              <a:cs typeface="Biome" panose="020B0503030204020804" pitchFamily="34" charset="0"/>
            </a:endParaRPr>
          </a:p>
          <a:p>
            <a:pPr marL="285750" indent="-285750">
              <a:lnSpc>
                <a:spcPct val="120000"/>
              </a:lnSpc>
              <a:spcBef>
                <a:spcPts val="1000"/>
              </a:spcBef>
              <a:buClr>
                <a:srgbClr val="9405FC"/>
              </a:buClr>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Organisations are also reallocating</a:t>
            </a:r>
            <a:r>
              <a:rPr kumimoji="0" lang="en-GB" sz="1600" b="0" i="0" u="none" strike="noStrike" kern="1200" cap="none" spc="0" normalizeH="0" noProof="0" dirty="0">
                <a:ln>
                  <a:noFill/>
                </a:ln>
                <a:solidFill>
                  <a:srgbClr val="FFFFFF"/>
                </a:solidFill>
                <a:effectLst/>
                <a:uLnTx/>
                <a:uFillTx/>
                <a:latin typeface="Arial Nova"/>
                <a:ea typeface="+mn-ea"/>
                <a:cs typeface="Biome" panose="020B0503030204020804" pitchFamily="34" charset="0"/>
              </a:rPr>
              <a:t> manual tasks to AI, improving efficiency but reducing job security. </a:t>
            </a:r>
          </a:p>
          <a:p>
            <a:pPr marL="742950" lvl="1" indent="-285750">
              <a:lnSpc>
                <a:spcPct val="120000"/>
              </a:lnSpc>
              <a:spcBef>
                <a:spcPts val="1000"/>
              </a:spcBef>
              <a:buClr>
                <a:srgbClr val="9405FC"/>
              </a:buClr>
              <a:buFont typeface="Arial" panose="020B0604020202020204" pitchFamily="34" charset="0"/>
              <a:buChar char="•"/>
              <a:defRPr/>
            </a:pPr>
            <a:r>
              <a:rPr lang="en-GB" sz="1600" baseline="0" dirty="0">
                <a:solidFill>
                  <a:srgbClr val="FFFFFF"/>
                </a:solidFill>
                <a:latin typeface="Arial Nova"/>
                <a:cs typeface="Biome" panose="020B0503030204020804" pitchFamily="34" charset="0"/>
              </a:rPr>
              <a:t>Duolingo made the decision to make</a:t>
            </a:r>
            <a:r>
              <a:rPr lang="en-GB" sz="1600" dirty="0">
                <a:solidFill>
                  <a:srgbClr val="FFFFFF"/>
                </a:solidFill>
                <a:latin typeface="Arial Nova"/>
                <a:cs typeface="Biome" panose="020B0503030204020804" pitchFamily="34" charset="0"/>
              </a:rPr>
              <a:t> 10% of their workforce redundant in 2024 (Korn, 2024). </a:t>
            </a:r>
            <a:endParaRPr kumimoji="0" lang="en-GB" sz="16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endParaRPr>
          </a:p>
          <a:p>
            <a:endParaRPr lang="en-GB" sz="1600" noProof="0" dirty="0">
              <a:solidFill>
                <a:schemeClr val="bg1"/>
              </a:solidFill>
            </a:endParaRPr>
          </a:p>
        </p:txBody>
      </p:sp>
      <p:pic>
        <p:nvPicPr>
          <p:cNvPr id="14" name="Audio 13">
            <a:extLst>
              <a:ext uri="{FF2B5EF4-FFF2-40B4-BE49-F238E27FC236}">
                <a16:creationId xmlns:a16="http://schemas.microsoft.com/office/drawing/2014/main" id="{A58B4236-74E2-ADB2-796E-2FEC7325F55F}"/>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1093347526"/>
      </p:ext>
    </p:extLst>
  </p:cSld>
  <p:clrMapOvr>
    <a:masterClrMapping/>
  </p:clrMapOvr>
  <mc:AlternateContent xmlns:mc="http://schemas.openxmlformats.org/markup-compatibility/2006">
    <mc:Choice xmlns:p14="http://schemas.microsoft.com/office/powerpoint/2010/main" Requires="p14">
      <p:transition spd="slow" p14:dur="2000" advTm="220522"/>
    </mc:Choice>
    <mc:Fallback>
      <p:transition spd="slow" advTm="2205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xEl>
                                              <p:pRg st="0" end="0"/>
                                            </p:txEl>
                                          </p:spTgt>
                                        </p:tgtEl>
                                        <p:attrNameLst>
                                          <p:attrName>style.visibility</p:attrName>
                                        </p:attrNameLst>
                                      </p:cBhvr>
                                      <p:to>
                                        <p:strVal val="visible"/>
                                      </p:to>
                                    </p:set>
                                    <p:animEffect transition="in" filter="fade">
                                      <p:cBhvr>
                                        <p:cTn id="11" dur="500"/>
                                        <p:tgtEl>
                                          <p:spTgt spid="12">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fade">
                                      <p:cBhvr>
                                        <p:cTn id="16" dur="500"/>
                                        <p:tgtEl>
                                          <p:spTgt spid="1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2">
                                            <p:txEl>
                                              <p:pRg st="3" end="3"/>
                                            </p:txEl>
                                          </p:spTgt>
                                        </p:tgtEl>
                                        <p:attrNameLst>
                                          <p:attrName>style.visibility</p:attrName>
                                        </p:attrNameLst>
                                      </p:cBhvr>
                                      <p:to>
                                        <p:strVal val="visible"/>
                                      </p:to>
                                    </p:set>
                                    <p:animEffect transition="in" filter="fade">
                                      <p:cBhvr>
                                        <p:cTn id="21" dur="500"/>
                                        <p:tgtEl>
                                          <p:spTgt spid="12">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2">
                                            <p:txEl>
                                              <p:pRg st="5" end="5"/>
                                            </p:txEl>
                                          </p:spTgt>
                                        </p:tgtEl>
                                        <p:attrNameLst>
                                          <p:attrName>style.visibility</p:attrName>
                                        </p:attrNameLst>
                                      </p:cBhvr>
                                      <p:to>
                                        <p:strVal val="visible"/>
                                      </p:to>
                                    </p:set>
                                    <p:animEffect transition="in" filter="fade">
                                      <p:cBhvr>
                                        <p:cTn id="26" dur="500"/>
                                        <p:tgtEl>
                                          <p:spTgt spid="12">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2">
                                            <p:txEl>
                                              <p:pRg st="6" end="6"/>
                                            </p:txEl>
                                          </p:spTgt>
                                        </p:tgtEl>
                                        <p:attrNameLst>
                                          <p:attrName>style.visibility</p:attrName>
                                        </p:attrNameLst>
                                      </p:cBhvr>
                                      <p:to>
                                        <p:strVal val="visible"/>
                                      </p:to>
                                    </p:set>
                                    <p:animEffect transition="in" filter="fade">
                                      <p:cBhvr>
                                        <p:cTn id="31" dur="500"/>
                                        <p:tgtEl>
                                          <p:spTgt spid="12">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32" fill="hold" display="0">
                  <p:stCondLst>
                    <p:cond delay="indefinite"/>
                  </p:stCondLst>
                  <p:endCondLst>
                    <p:cond evt="onStopAudio" delay="0">
                      <p:tgtEl>
                        <p:sldTgt/>
                      </p:tgtEl>
                    </p:cond>
                  </p:endCondLst>
                </p:cTn>
                <p:tgtEl>
                  <p:spTgt spid="1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507370-D863-D80F-B1C8-1A81BD4A6EA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9DD70D-9F34-311E-2255-412EF541E13B}"/>
              </a:ext>
            </a:extLst>
          </p:cNvPr>
          <p:cNvSpPr>
            <a:spLocks noGrp="1"/>
          </p:cNvSpPr>
          <p:nvPr>
            <p:ph type="title"/>
          </p:nvPr>
        </p:nvSpPr>
        <p:spPr>
          <a:xfrm>
            <a:off x="741680" y="430482"/>
            <a:ext cx="10500989" cy="1327464"/>
          </a:xfrm>
        </p:spPr>
        <p:txBody>
          <a:bodyPr/>
          <a:lstStyle/>
          <a:p>
            <a:br>
              <a:rPr lang="en-GB" noProof="0" dirty="0"/>
            </a:br>
            <a:r>
              <a:rPr lang="en-GB" noProof="0" dirty="0"/>
              <a:t>How can enterprises mitigate these risks? </a:t>
            </a:r>
          </a:p>
        </p:txBody>
      </p:sp>
      <p:sp>
        <p:nvSpPr>
          <p:cNvPr id="5" name="Slide Number Placeholder 4">
            <a:extLst>
              <a:ext uri="{FF2B5EF4-FFF2-40B4-BE49-F238E27FC236}">
                <a16:creationId xmlns:a16="http://schemas.microsoft.com/office/drawing/2014/main" id="{F0A01229-556F-16C1-16FB-6F67EDDBC9AE}"/>
              </a:ext>
            </a:extLst>
          </p:cNvPr>
          <p:cNvSpPr>
            <a:spLocks noGrp="1"/>
          </p:cNvSpPr>
          <p:nvPr>
            <p:ph type="sldNum" sz="quarter" idx="12"/>
          </p:nvPr>
        </p:nvSpPr>
        <p:spPr>
          <a:xfrm>
            <a:off x="9140971" y="6226198"/>
            <a:ext cx="2743200" cy="365125"/>
          </a:xfrm>
        </p:spPr>
        <p:txBody>
          <a:bodyPr/>
          <a:lstStyle/>
          <a:p>
            <a:fld id="{FE024F78-56A6-7740-B68D-8D4D026EDF3F}" type="slidenum">
              <a:rPr lang="en-GB" noProof="0" smtClean="0"/>
              <a:pPr/>
              <a:t>7</a:t>
            </a:fld>
            <a:endParaRPr lang="en-GB" noProof="0" dirty="0"/>
          </a:p>
        </p:txBody>
      </p:sp>
      <p:sp>
        <p:nvSpPr>
          <p:cNvPr id="10" name="TextBox 9">
            <a:extLst>
              <a:ext uri="{FF2B5EF4-FFF2-40B4-BE49-F238E27FC236}">
                <a16:creationId xmlns:a16="http://schemas.microsoft.com/office/drawing/2014/main" id="{FD17BFB5-79F2-8173-2FB0-B84C982209FA}"/>
              </a:ext>
            </a:extLst>
          </p:cNvPr>
          <p:cNvSpPr txBox="1"/>
          <p:nvPr/>
        </p:nvSpPr>
        <p:spPr>
          <a:xfrm>
            <a:off x="741680" y="2141296"/>
            <a:ext cx="10500989" cy="3343479"/>
          </a:xfrm>
          <a:prstGeom prst="rect">
            <a:avLst/>
          </a:prstGeom>
          <a:noFill/>
        </p:spPr>
        <p:txBody>
          <a:bodyPr wrap="square" rtlCol="0">
            <a:spAutoFit/>
          </a:bodyPr>
          <a:lstStyle/>
          <a:p>
            <a:pPr marL="285750" indent="-285750">
              <a:lnSpc>
                <a:spcPct val="120000"/>
              </a:lnSpc>
              <a:spcBef>
                <a:spcPts val="1000"/>
              </a:spcBef>
              <a:buClr>
                <a:srgbClr val="9405FC"/>
              </a:buClr>
              <a:buFont typeface="Arial" panose="020B0604020202020204" pitchFamily="34" charset="0"/>
              <a:buChar char="•"/>
              <a:defRPr/>
            </a:pPr>
            <a:r>
              <a:rPr lang="en-GB" sz="1600" dirty="0">
                <a:solidFill>
                  <a:schemeClr val="bg1"/>
                </a:solidFill>
                <a:latin typeface="Arial Nova"/>
                <a:cs typeface="Biome" panose="020B0503030204020804" pitchFamily="34" charset="0"/>
              </a:rPr>
              <a:t>Collaboration with data professionals to assess the bias present in datasets before deploying AI models.</a:t>
            </a:r>
          </a:p>
          <a:p>
            <a:pPr marL="742950" lvl="1" indent="-285750">
              <a:lnSpc>
                <a:spcPct val="120000"/>
              </a:lnSpc>
              <a:spcBef>
                <a:spcPts val="1000"/>
              </a:spcBef>
              <a:buClr>
                <a:srgbClr val="9405FC"/>
              </a:buClr>
              <a:buFont typeface="Arial" panose="020B0604020202020204" pitchFamily="34" charset="0"/>
              <a:buChar char="•"/>
              <a:defRPr/>
            </a:pPr>
            <a:r>
              <a:rPr lang="en-GB" sz="1600" dirty="0">
                <a:solidFill>
                  <a:schemeClr val="bg1"/>
                </a:solidFill>
                <a:latin typeface="Arial Nova"/>
                <a:cs typeface="Biome" panose="020B0503030204020804" pitchFamily="34" charset="0"/>
              </a:rPr>
              <a:t>AI &amp; ML engineers must mitigate bias present during model </a:t>
            </a:r>
            <a:r>
              <a:rPr lang="en-GB" sz="1600" dirty="0">
                <a:solidFill>
                  <a:schemeClr val="bg1"/>
                </a:solidFill>
                <a:cs typeface="Biome" panose="020B0503030204020804" pitchFamily="34" charset="0"/>
              </a:rPr>
              <a:t>development (Manure, Bengani and S, 2023). </a:t>
            </a:r>
            <a:endParaRPr lang="en-GB" sz="1600" dirty="0">
              <a:solidFill>
                <a:schemeClr val="bg1"/>
              </a:solidFill>
              <a:latin typeface="Arial Nova"/>
              <a:cs typeface="Biome" panose="020B0503030204020804" pitchFamily="34" charset="0"/>
            </a:endParaRPr>
          </a:p>
          <a:p>
            <a:pPr marL="285750" indent="-285750">
              <a:lnSpc>
                <a:spcPct val="120000"/>
              </a:lnSpc>
              <a:spcBef>
                <a:spcPts val="1000"/>
              </a:spcBef>
              <a:buClr>
                <a:srgbClr val="9405FC"/>
              </a:buClr>
              <a:buFont typeface="Arial" panose="020B0604020202020204" pitchFamily="34" charset="0"/>
              <a:buChar char="•"/>
              <a:defRPr/>
            </a:pPr>
            <a:endParaRPr lang="en-GB" sz="1600" dirty="0">
              <a:solidFill>
                <a:schemeClr val="bg1"/>
              </a:solidFill>
              <a:latin typeface="Arial Nova"/>
              <a:cs typeface="Biome" panose="020B0503030204020804" pitchFamily="34" charset="0"/>
            </a:endParaRPr>
          </a:p>
          <a:p>
            <a:pPr marL="285750" indent="-285750">
              <a:lnSpc>
                <a:spcPct val="120000"/>
              </a:lnSpc>
              <a:spcBef>
                <a:spcPts val="1000"/>
              </a:spcBef>
              <a:buClr>
                <a:srgbClr val="9405FC"/>
              </a:buClr>
              <a:buFont typeface="Arial" panose="020B0604020202020204" pitchFamily="34" charset="0"/>
              <a:buChar char="•"/>
              <a:defRPr/>
            </a:pPr>
            <a:r>
              <a:rPr lang="en-GB" sz="1600" dirty="0">
                <a:solidFill>
                  <a:srgbClr val="FFFFFF"/>
                </a:solidFill>
                <a:latin typeface="Arial Nova"/>
                <a:cs typeface="Biome" panose="020B0503030204020804" pitchFamily="34" charset="0"/>
              </a:rPr>
              <a:t>Strong investment into employee training to detect phishing attempts from </a:t>
            </a:r>
            <a:r>
              <a:rPr lang="en-GB" sz="1600" dirty="0">
                <a:solidFill>
                  <a:srgbClr val="FFFFFF"/>
                </a:solidFill>
                <a:cs typeface="Biome" panose="020B0503030204020804" pitchFamily="34" charset="0"/>
              </a:rPr>
              <a:t>cyber criminals (Iqbal and Yusof, 2024). </a:t>
            </a:r>
            <a:endParaRPr lang="en-GB" sz="1600" dirty="0">
              <a:solidFill>
                <a:srgbClr val="FFFFFF"/>
              </a:solidFill>
              <a:latin typeface="Arial Nova"/>
              <a:cs typeface="Biome" panose="020B0503030204020804" pitchFamily="34" charset="0"/>
            </a:endParaRPr>
          </a:p>
          <a:p>
            <a:pPr>
              <a:lnSpc>
                <a:spcPct val="120000"/>
              </a:lnSpc>
              <a:spcBef>
                <a:spcPts val="1000"/>
              </a:spcBef>
              <a:buClr>
                <a:srgbClr val="9405FC"/>
              </a:buClr>
              <a:defRPr/>
            </a:pPr>
            <a:endParaRPr lang="en-GB" sz="1600" dirty="0">
              <a:solidFill>
                <a:srgbClr val="FFFFFF"/>
              </a:solidFill>
              <a:latin typeface="Arial Nova"/>
              <a:cs typeface="Biome" panose="020B0503030204020804" pitchFamily="34" charset="0"/>
            </a:endParaRPr>
          </a:p>
          <a:p>
            <a:pPr marL="285750" indent="-285750">
              <a:lnSpc>
                <a:spcPct val="120000"/>
              </a:lnSpc>
              <a:spcBef>
                <a:spcPts val="1000"/>
              </a:spcBef>
              <a:buClr>
                <a:srgbClr val="9405FC"/>
              </a:buClr>
              <a:buFont typeface="Arial" panose="020B0604020202020204" pitchFamily="34" charset="0"/>
              <a:buChar char="•"/>
              <a:defRPr/>
            </a:pPr>
            <a:r>
              <a:rPr kumimoji="0" lang="en-GB" sz="16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rPr>
              <a:t>Strong investment into upskilling</a:t>
            </a:r>
            <a:r>
              <a:rPr lang="en-GB" sz="1600" dirty="0">
                <a:solidFill>
                  <a:srgbClr val="FFFFFF"/>
                </a:solidFill>
                <a:latin typeface="Arial Nova"/>
                <a:cs typeface="Biome" panose="020B0503030204020804" pitchFamily="34" charset="0"/>
              </a:rPr>
              <a:t>/retaining employees at risk of redundancy due to advancements in </a:t>
            </a:r>
            <a:r>
              <a:rPr lang="en-GB" sz="1600" dirty="0">
                <a:solidFill>
                  <a:srgbClr val="FFFFFF"/>
                </a:solidFill>
                <a:cs typeface="Biome" panose="020B0503030204020804" pitchFamily="34" charset="0"/>
              </a:rPr>
              <a:t>AI (Arokiyadass, 2025). </a:t>
            </a:r>
            <a:endParaRPr kumimoji="0" lang="en-GB" sz="1600" b="0" i="0" u="none" strike="noStrike" kern="1200" cap="none" spc="0" normalizeH="0" baseline="0" noProof="0" dirty="0">
              <a:ln>
                <a:noFill/>
              </a:ln>
              <a:solidFill>
                <a:srgbClr val="FFFFFF"/>
              </a:solidFill>
              <a:effectLst/>
              <a:uLnTx/>
              <a:uFillTx/>
              <a:latin typeface="Arial Nova"/>
              <a:ea typeface="+mn-ea"/>
              <a:cs typeface="Biome" panose="020B0503030204020804" pitchFamily="34" charset="0"/>
            </a:endParaRPr>
          </a:p>
          <a:p>
            <a:endParaRPr lang="en-GB" sz="1600" noProof="0" dirty="0">
              <a:solidFill>
                <a:schemeClr val="bg1"/>
              </a:solidFill>
            </a:endParaRPr>
          </a:p>
        </p:txBody>
      </p:sp>
      <p:pic>
        <p:nvPicPr>
          <p:cNvPr id="12" name="Audio 11">
            <a:extLst>
              <a:ext uri="{FF2B5EF4-FFF2-40B4-BE49-F238E27FC236}">
                <a16:creationId xmlns:a16="http://schemas.microsoft.com/office/drawing/2014/main" id="{D24F03C3-C229-6E17-BE01-0C940AEC83F5}"/>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61099644"/>
      </p:ext>
    </p:extLst>
  </p:cSld>
  <p:clrMapOvr>
    <a:masterClrMapping/>
  </p:clrMapOvr>
  <mc:AlternateContent xmlns:mc="http://schemas.openxmlformats.org/markup-compatibility/2006">
    <mc:Choice xmlns:p14="http://schemas.microsoft.com/office/powerpoint/2010/main" Requires="p14">
      <p:transition spd="slow" p14:dur="2000" advTm="154346"/>
    </mc:Choice>
    <mc:Fallback>
      <p:transition spd="slow" advTm="1543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500"/>
                                        <p:tgtEl>
                                          <p:spTgt spid="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0">
                                            <p:txEl>
                                              <p:pRg st="5" end="5"/>
                                            </p:txEl>
                                          </p:spTgt>
                                        </p:tgtEl>
                                        <p:attrNameLst>
                                          <p:attrName>style.visibility</p:attrName>
                                        </p:attrNameLst>
                                      </p:cBhvr>
                                      <p:to>
                                        <p:strVal val="visible"/>
                                      </p:to>
                                    </p:set>
                                    <p:animEffect transition="in" filter="fade">
                                      <p:cBhvr>
                                        <p:cTn id="26"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7" fill="hold" display="0">
                  <p:stCondLst>
                    <p:cond delay="indefinite"/>
                  </p:stCondLst>
                  <p:endCondLst>
                    <p:cond evt="onStopAudio" delay="0">
                      <p:tgtEl>
                        <p:sldTgt/>
                      </p:tgtEl>
                    </p:cond>
                  </p:endCondLst>
                </p:cTn>
                <p:tgtEl>
                  <p:spTgt spid="1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CFFEE1-D367-9D60-EA7A-B0534002AC6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16192C-84CF-2DCB-8432-59AE1CA53240}"/>
              </a:ext>
            </a:extLst>
          </p:cNvPr>
          <p:cNvSpPr>
            <a:spLocks noGrp="1"/>
          </p:cNvSpPr>
          <p:nvPr>
            <p:ph type="title"/>
          </p:nvPr>
        </p:nvSpPr>
        <p:spPr>
          <a:xfrm>
            <a:off x="741680" y="430482"/>
            <a:ext cx="10500989" cy="1327464"/>
          </a:xfrm>
        </p:spPr>
        <p:txBody>
          <a:bodyPr/>
          <a:lstStyle/>
          <a:p>
            <a:br>
              <a:rPr lang="en-GB" noProof="0" dirty="0"/>
            </a:br>
            <a:r>
              <a:rPr lang="en-GB" noProof="0" dirty="0"/>
              <a:t>regulatory frameworks</a:t>
            </a:r>
          </a:p>
        </p:txBody>
      </p:sp>
      <p:sp>
        <p:nvSpPr>
          <p:cNvPr id="5" name="Slide Number Placeholder 4">
            <a:extLst>
              <a:ext uri="{FF2B5EF4-FFF2-40B4-BE49-F238E27FC236}">
                <a16:creationId xmlns:a16="http://schemas.microsoft.com/office/drawing/2014/main" id="{BB52A878-236D-5232-4515-2F0B6EA4372C}"/>
              </a:ext>
            </a:extLst>
          </p:cNvPr>
          <p:cNvSpPr>
            <a:spLocks noGrp="1"/>
          </p:cNvSpPr>
          <p:nvPr>
            <p:ph type="sldNum" sz="quarter" idx="12"/>
          </p:nvPr>
        </p:nvSpPr>
        <p:spPr>
          <a:xfrm>
            <a:off x="9140971" y="6226198"/>
            <a:ext cx="2743200" cy="365125"/>
          </a:xfrm>
        </p:spPr>
        <p:txBody>
          <a:bodyPr/>
          <a:lstStyle/>
          <a:p>
            <a:fld id="{FE024F78-56A6-7740-B68D-8D4D026EDF3F}" type="slidenum">
              <a:rPr lang="en-GB" noProof="0" smtClean="0"/>
              <a:pPr/>
              <a:t>8</a:t>
            </a:fld>
            <a:endParaRPr lang="en-GB" noProof="0" dirty="0"/>
          </a:p>
        </p:txBody>
      </p:sp>
      <p:sp>
        <p:nvSpPr>
          <p:cNvPr id="10" name="TextBox 9">
            <a:extLst>
              <a:ext uri="{FF2B5EF4-FFF2-40B4-BE49-F238E27FC236}">
                <a16:creationId xmlns:a16="http://schemas.microsoft.com/office/drawing/2014/main" id="{BB6FDC1E-AE29-61B0-23CA-204EE36CD82B}"/>
              </a:ext>
            </a:extLst>
          </p:cNvPr>
          <p:cNvSpPr txBox="1"/>
          <p:nvPr/>
        </p:nvSpPr>
        <p:spPr>
          <a:xfrm>
            <a:off x="741680" y="2141296"/>
            <a:ext cx="10500989" cy="2941446"/>
          </a:xfrm>
          <a:prstGeom prst="rect">
            <a:avLst/>
          </a:prstGeom>
          <a:noFill/>
        </p:spPr>
        <p:txBody>
          <a:bodyPr wrap="square" rtlCol="0">
            <a:spAutoFit/>
          </a:bodyPr>
          <a:lstStyle/>
          <a:p>
            <a:pPr marL="285750" indent="-285750">
              <a:lnSpc>
                <a:spcPct val="120000"/>
              </a:lnSpc>
              <a:spcBef>
                <a:spcPts val="1000"/>
              </a:spcBef>
              <a:buClr>
                <a:srgbClr val="9405FC"/>
              </a:buClr>
              <a:buFont typeface="Arial" panose="020B0604020202020204" pitchFamily="34" charset="0"/>
              <a:buChar char="•"/>
              <a:defRPr/>
            </a:pPr>
            <a:r>
              <a:rPr lang="en-GB" sz="1600" dirty="0">
                <a:solidFill>
                  <a:schemeClr val="bg1"/>
                </a:solidFill>
              </a:rPr>
              <a:t>The General Data Protection Regulation, (GDPR), is a legal framework devised by the European Union which details how enterprises should process the personal data belonging to individuals. </a:t>
            </a:r>
          </a:p>
          <a:p>
            <a:pPr marL="285750" indent="-285750">
              <a:lnSpc>
                <a:spcPct val="120000"/>
              </a:lnSpc>
              <a:spcBef>
                <a:spcPts val="1000"/>
              </a:spcBef>
              <a:buClr>
                <a:srgbClr val="9405FC"/>
              </a:buClr>
              <a:buFont typeface="Arial" panose="020B0604020202020204" pitchFamily="34" charset="0"/>
              <a:buChar char="•"/>
              <a:defRPr/>
            </a:pPr>
            <a:endParaRPr lang="en-GB" sz="1600" dirty="0">
              <a:solidFill>
                <a:schemeClr val="bg1"/>
              </a:solidFill>
            </a:endParaRPr>
          </a:p>
          <a:p>
            <a:pPr marL="285750" indent="-285750">
              <a:lnSpc>
                <a:spcPct val="120000"/>
              </a:lnSpc>
              <a:spcBef>
                <a:spcPts val="1000"/>
              </a:spcBef>
              <a:buClr>
                <a:srgbClr val="9405FC"/>
              </a:buClr>
              <a:buFont typeface="Arial" panose="020B0604020202020204" pitchFamily="34" charset="0"/>
              <a:buChar char="•"/>
              <a:defRPr/>
            </a:pPr>
            <a:r>
              <a:rPr lang="en-GB" sz="1600" dirty="0">
                <a:solidFill>
                  <a:schemeClr val="bg1"/>
                </a:solidFill>
              </a:rPr>
              <a:t>Enterprises face significant penalties if found guilty of a legislation infringement (Art. 83 GDPR - General conditions for imposing administrative fines, 2018).</a:t>
            </a:r>
          </a:p>
          <a:p>
            <a:pPr marL="285750" indent="-285750">
              <a:lnSpc>
                <a:spcPct val="120000"/>
              </a:lnSpc>
              <a:spcBef>
                <a:spcPts val="1000"/>
              </a:spcBef>
              <a:buClr>
                <a:srgbClr val="9405FC"/>
              </a:buClr>
              <a:buFont typeface="Arial" panose="020B0604020202020204" pitchFamily="34" charset="0"/>
              <a:buChar char="•"/>
              <a:defRPr/>
            </a:pPr>
            <a:endParaRPr lang="en-GB" sz="1600" dirty="0">
              <a:solidFill>
                <a:schemeClr val="bg1"/>
              </a:solidFill>
            </a:endParaRPr>
          </a:p>
          <a:p>
            <a:pPr marL="285750" indent="-285750">
              <a:lnSpc>
                <a:spcPct val="120000"/>
              </a:lnSpc>
              <a:spcBef>
                <a:spcPts val="1000"/>
              </a:spcBef>
              <a:buClr>
                <a:srgbClr val="9405FC"/>
              </a:buClr>
              <a:buFont typeface="Arial" panose="020B0604020202020204" pitchFamily="34" charset="0"/>
              <a:buChar char="•"/>
              <a:defRPr/>
            </a:pPr>
            <a:r>
              <a:rPr lang="en-GB" sz="1600" dirty="0">
                <a:solidFill>
                  <a:schemeClr val="bg1"/>
                </a:solidFill>
              </a:rPr>
              <a:t>GDPR focuses on personal data protection rather than the field of AI altogether. As a result, significant issues are not addressed (Binns, 2018). </a:t>
            </a:r>
          </a:p>
        </p:txBody>
      </p:sp>
      <p:pic>
        <p:nvPicPr>
          <p:cNvPr id="12" name="Audio 11">
            <a:extLst>
              <a:ext uri="{FF2B5EF4-FFF2-40B4-BE49-F238E27FC236}">
                <a16:creationId xmlns:a16="http://schemas.microsoft.com/office/drawing/2014/main" id="{6759F4A0-7302-BA44-3282-801DDFE58EE2}"/>
              </a:ext>
            </a:extLst>
          </p:cNvPr>
          <p:cNvPicPr>
            <a:picLocks noChangeAspect="1"/>
          </p:cNvPicPr>
          <p:nvPr>
            <a:audioFile r:link="rId3"/>
            <p:extLst>
              <p:ext uri="{DAA4B4D4-6D71-4841-9C94-3DE7FCFB9230}">
                <p14:media xmlns:p14="http://schemas.microsoft.com/office/powerpoint/2010/main" r:embed="rId2"/>
              </p:ext>
            </p:extLst>
          </p:nvPr>
        </p:nvPicPr>
        <p:blipFill>
          <a:blip r:embed="rId6"/>
          <a:stretch>
            <a:fillRect/>
          </a:stretch>
        </p:blipFill>
        <p:spPr>
          <a:xfrm>
            <a:off x="11226800" y="5892800"/>
            <a:ext cx="812800" cy="812800"/>
          </a:xfrm>
          <a:prstGeom prst="rect">
            <a:avLst/>
          </a:prstGeom>
        </p:spPr>
      </p:pic>
    </p:spTree>
    <p:custDataLst>
      <p:tags r:id="rId1"/>
    </p:custDataLst>
    <p:extLst>
      <p:ext uri="{BB962C8B-B14F-4D97-AF65-F5344CB8AC3E}">
        <p14:creationId xmlns:p14="http://schemas.microsoft.com/office/powerpoint/2010/main" val="2492248752"/>
      </p:ext>
    </p:extLst>
  </p:cSld>
  <p:clrMapOvr>
    <a:masterClrMapping/>
  </p:clrMapOvr>
  <mc:AlternateContent xmlns:mc="http://schemas.openxmlformats.org/markup-compatibility/2006">
    <mc:Choice xmlns:p14="http://schemas.microsoft.com/office/powerpoint/2010/main" Requires="p14">
      <p:transition spd="slow" p14:dur="2000" advTm="156576"/>
    </mc:Choice>
    <mc:Fallback>
      <p:transition spd="slow" advTm="156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0">
                                            <p:txEl>
                                              <p:pRg st="2" end="2"/>
                                            </p:txEl>
                                          </p:spTgt>
                                        </p:tgtEl>
                                        <p:attrNameLst>
                                          <p:attrName>style.visibility</p:attrName>
                                        </p:attrNameLst>
                                      </p:cBhvr>
                                      <p:to>
                                        <p:strVal val="visible"/>
                                      </p:to>
                                    </p:set>
                                    <p:animEffect transition="in" filter="fade">
                                      <p:cBhvr>
                                        <p:cTn id="16" dur="500"/>
                                        <p:tgtEl>
                                          <p:spTgt spid="10">
                                            <p:txEl>
                                              <p:pRg st="2" end="2"/>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0">
                                            <p:txEl>
                                              <p:pRg st="4" end="4"/>
                                            </p:txEl>
                                          </p:spTgt>
                                        </p:tgtEl>
                                        <p:attrNameLst>
                                          <p:attrName>style.visibility</p:attrName>
                                        </p:attrNameLst>
                                      </p:cBhvr>
                                      <p:to>
                                        <p:strVal val="visible"/>
                                      </p:to>
                                    </p:set>
                                    <p:animEffect transition="in" filter="fade">
                                      <p:cBhvr>
                                        <p:cTn id="21"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22" fill="hold" display="0">
                  <p:stCondLst>
                    <p:cond delay="indefinite"/>
                  </p:stCondLst>
                  <p:endCondLst>
                    <p:cond evt="onStopAudio" delay="0">
                      <p:tgtEl>
                        <p:sldTgt/>
                      </p:tgtEl>
                    </p:cond>
                  </p:endCondLst>
                </p:cTn>
                <p:tgtEl>
                  <p:spTgt spid="1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hidden="1">
            <a:extLst>
              <a:ext uri="{FF2B5EF4-FFF2-40B4-BE49-F238E27FC236}">
                <a16:creationId xmlns:a16="http://schemas.microsoft.com/office/drawing/2014/main" id="{8692FC88-DAD7-F5AD-7831-DE54322108F6}"/>
              </a:ext>
              <a:ext uri="{C183D7F6-B498-43B3-948B-1728B52AA6E4}">
                <adec:decorative xmlns:adec="http://schemas.microsoft.com/office/drawing/2017/decorative" val="1"/>
              </a:ext>
            </a:extLst>
          </p:cNvPr>
          <p:cNvSpPr/>
          <p:nvPr/>
        </p:nvSpPr>
        <p:spPr>
          <a:xfrm>
            <a:off x="1" y="2"/>
            <a:ext cx="12227942" cy="685799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noProof="0" dirty="0"/>
          </a:p>
        </p:txBody>
      </p:sp>
      <p:sp>
        <p:nvSpPr>
          <p:cNvPr id="14" name="Content Placeholder 5">
            <a:extLst>
              <a:ext uri="{FF2B5EF4-FFF2-40B4-BE49-F238E27FC236}">
                <a16:creationId xmlns:a16="http://schemas.microsoft.com/office/drawing/2014/main" id="{5216BCF3-271F-8CC0-B654-A1B000F466DB}"/>
              </a:ext>
            </a:extLst>
          </p:cNvPr>
          <p:cNvSpPr txBox="1">
            <a:spLocks/>
          </p:cNvSpPr>
          <p:nvPr/>
        </p:nvSpPr>
        <p:spPr>
          <a:xfrm>
            <a:off x="220717" y="231227"/>
            <a:ext cx="11687504" cy="6442841"/>
          </a:xfrm>
          <a:prstGeom prst="rect">
            <a:avLst/>
          </a:prstGeom>
        </p:spPr>
        <p:txBody>
          <a:bodyPr>
            <a:normAutofit/>
          </a:bodyPr>
          <a:lst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GB" sz="900" dirty="0">
                <a:solidFill>
                  <a:schemeClr val="bg1"/>
                </a:solidFill>
                <a:latin typeface="+mn-lt"/>
              </a:rPr>
              <a:t>Abdulla, H. </a:t>
            </a:r>
            <a:r>
              <a:rPr lang="en-GB" sz="900" i="1" dirty="0">
                <a:solidFill>
                  <a:schemeClr val="bg1"/>
                </a:solidFill>
                <a:latin typeface="+mn-lt"/>
              </a:rPr>
              <a:t>et al.</a:t>
            </a:r>
            <a:r>
              <a:rPr lang="en-GB" sz="900" dirty="0">
                <a:solidFill>
                  <a:schemeClr val="bg1"/>
                </a:solidFill>
                <a:latin typeface="+mn-lt"/>
              </a:rPr>
              <a:t> (2022) ‘Chatbots Development Using Natural Language Processing: A Review’, in </a:t>
            </a:r>
            <a:r>
              <a:rPr lang="en-GB" sz="900" i="1" dirty="0">
                <a:solidFill>
                  <a:schemeClr val="bg1"/>
                </a:solidFill>
                <a:latin typeface="+mn-lt"/>
              </a:rPr>
              <a:t>2022 26th International Conference on Circuits, Systems, Communications and Computers (CSCC)</a:t>
            </a:r>
            <a:r>
              <a:rPr lang="en-GB" sz="900" dirty="0">
                <a:solidFill>
                  <a:schemeClr val="bg1"/>
                </a:solidFill>
                <a:latin typeface="+mn-lt"/>
              </a:rPr>
              <a:t>. </a:t>
            </a:r>
            <a:r>
              <a:rPr lang="en-GB" sz="900" i="1" dirty="0">
                <a:solidFill>
                  <a:schemeClr val="bg1"/>
                </a:solidFill>
                <a:latin typeface="+mn-lt"/>
              </a:rPr>
              <a:t>2022 26th International Conference on Circuits, Systems, Communications and Computers (CSCC)</a:t>
            </a:r>
            <a:r>
              <a:rPr lang="en-GB" sz="900" dirty="0">
                <a:solidFill>
                  <a:schemeClr val="bg1"/>
                </a:solidFill>
                <a:latin typeface="+mn-lt"/>
              </a:rPr>
              <a:t>, pp. 122–128. Available at: </a:t>
            </a:r>
            <a:r>
              <a:rPr lang="en-GB" sz="900" u="sng" dirty="0">
                <a:solidFill>
                  <a:schemeClr val="bg1"/>
                </a:solidFill>
                <a:latin typeface="+mn-lt"/>
                <a:hlinkClick r:id="rId5">
                  <a:extLst>
                    <a:ext uri="{A12FA001-AC4F-418D-AE19-62706E023703}">
                      <ahyp:hlinkClr xmlns:ahyp="http://schemas.microsoft.com/office/drawing/2018/hyperlinkcolor" val="tx"/>
                    </a:ext>
                  </a:extLst>
                </a:hlinkClick>
              </a:rPr>
              <a:t>https://doi.org/10.1109/CSCC55931.2022.00030</a:t>
            </a:r>
            <a:r>
              <a:rPr lang="en-GB" sz="900" dirty="0">
                <a:solidFill>
                  <a:schemeClr val="bg1"/>
                </a:solidFill>
                <a:latin typeface="+mn-lt"/>
              </a:rPr>
              <a:t>.</a:t>
            </a:r>
          </a:p>
          <a:p>
            <a:r>
              <a:rPr lang="en-GB" sz="900" dirty="0">
                <a:solidFill>
                  <a:schemeClr val="bg1"/>
                </a:solidFill>
                <a:latin typeface="+mn-lt"/>
              </a:rPr>
              <a:t>Ahmad, S. </a:t>
            </a:r>
            <a:r>
              <a:rPr lang="en-GB" sz="900" i="1" dirty="0">
                <a:solidFill>
                  <a:schemeClr val="bg1"/>
                </a:solidFill>
                <a:latin typeface="+mn-lt"/>
              </a:rPr>
              <a:t>et al. </a:t>
            </a:r>
            <a:r>
              <a:rPr lang="en-GB" sz="900" dirty="0">
                <a:solidFill>
                  <a:schemeClr val="bg1"/>
                </a:solidFill>
                <a:latin typeface="+mn-lt"/>
              </a:rPr>
              <a:t>(2024) ‘The Impact Of Artificial Intelligence On Business &amp; Social Values: Benefits, Challenges, And Future Directions’, </a:t>
            </a:r>
            <a:r>
              <a:rPr lang="en-GB" sz="900" i="1" dirty="0">
                <a:solidFill>
                  <a:schemeClr val="bg1"/>
                </a:solidFill>
                <a:latin typeface="+mn-lt"/>
              </a:rPr>
              <a:t>Educational Administration Theory and Practice</a:t>
            </a:r>
            <a:r>
              <a:rPr lang="en-GB" sz="900" dirty="0">
                <a:solidFill>
                  <a:schemeClr val="bg1"/>
                </a:solidFill>
                <a:latin typeface="+mn-lt"/>
              </a:rPr>
              <a:t>, pp. 3174–3180. Available at: </a:t>
            </a:r>
            <a:r>
              <a:rPr lang="en-GB" sz="900" u="sng" dirty="0">
                <a:solidFill>
                  <a:schemeClr val="bg1"/>
                </a:solidFill>
                <a:latin typeface="+mn-lt"/>
                <a:hlinkClick r:id="rId6">
                  <a:extLst>
                    <a:ext uri="{A12FA001-AC4F-418D-AE19-62706E023703}">
                      <ahyp:hlinkClr xmlns:ahyp="http://schemas.microsoft.com/office/drawing/2018/hyperlinkcolor" val="tx"/>
                    </a:ext>
                  </a:extLst>
                </a:hlinkClick>
              </a:rPr>
              <a:t>https://doi.org/10.53555/kuey.v30i6.6012</a:t>
            </a:r>
            <a:r>
              <a:rPr lang="en-GB" sz="900" dirty="0">
                <a:solidFill>
                  <a:schemeClr val="bg1"/>
                </a:solidFill>
                <a:latin typeface="+mn-lt"/>
              </a:rPr>
              <a:t>.</a:t>
            </a:r>
          </a:p>
          <a:p>
            <a:r>
              <a:rPr lang="en-GB" sz="900" dirty="0" err="1">
                <a:solidFill>
                  <a:schemeClr val="bg1"/>
                </a:solidFill>
                <a:latin typeface="+mn-lt"/>
              </a:rPr>
              <a:t>Alzboon</a:t>
            </a:r>
            <a:r>
              <a:rPr lang="en-GB" sz="900" dirty="0">
                <a:solidFill>
                  <a:schemeClr val="bg1"/>
                </a:solidFill>
                <a:latin typeface="+mn-lt"/>
              </a:rPr>
              <a:t>, M.S. </a:t>
            </a:r>
            <a:r>
              <a:rPr lang="en-GB" sz="900" i="1" dirty="0">
                <a:solidFill>
                  <a:schemeClr val="bg1"/>
                </a:solidFill>
                <a:latin typeface="+mn-lt"/>
              </a:rPr>
              <a:t>et al.</a:t>
            </a:r>
            <a:r>
              <a:rPr lang="en-GB" sz="900" dirty="0">
                <a:solidFill>
                  <a:schemeClr val="bg1"/>
                </a:solidFill>
                <a:latin typeface="+mn-lt"/>
              </a:rPr>
              <a:t> (2023) ‘The Two Sides of AI in Cybersecurity: Opportunities and Challenges’, in </a:t>
            </a:r>
            <a:r>
              <a:rPr lang="en-GB" sz="900" i="1" dirty="0">
                <a:solidFill>
                  <a:schemeClr val="bg1"/>
                </a:solidFill>
                <a:latin typeface="+mn-lt"/>
              </a:rPr>
              <a:t>2023 International Conference on Intelligent Computing and Next Generation </a:t>
            </a:r>
            <a:r>
              <a:rPr lang="en-GB" sz="900" i="1" dirty="0" err="1">
                <a:solidFill>
                  <a:schemeClr val="bg1"/>
                </a:solidFill>
                <a:latin typeface="+mn-lt"/>
              </a:rPr>
              <a:t>Networks（ICNGN</a:t>
            </a:r>
            <a:r>
              <a:rPr lang="en-GB" sz="900" i="1" dirty="0">
                <a:solidFill>
                  <a:schemeClr val="bg1"/>
                </a:solidFill>
                <a:latin typeface="+mn-lt"/>
              </a:rPr>
              <a:t>)</a:t>
            </a:r>
            <a:r>
              <a:rPr lang="en-GB" sz="900" dirty="0">
                <a:solidFill>
                  <a:schemeClr val="bg1"/>
                </a:solidFill>
                <a:latin typeface="+mn-lt"/>
              </a:rPr>
              <a:t>. </a:t>
            </a:r>
            <a:r>
              <a:rPr lang="en-GB" sz="900" i="1" dirty="0">
                <a:solidFill>
                  <a:schemeClr val="bg1"/>
                </a:solidFill>
                <a:latin typeface="+mn-lt"/>
              </a:rPr>
              <a:t>2023 International Conference on Intelligent Computing and Next Generation </a:t>
            </a:r>
            <a:r>
              <a:rPr lang="en-GB" sz="900" i="1" dirty="0" err="1">
                <a:solidFill>
                  <a:schemeClr val="bg1"/>
                </a:solidFill>
                <a:latin typeface="+mn-lt"/>
              </a:rPr>
              <a:t>Networks（ICNGN</a:t>
            </a:r>
            <a:r>
              <a:rPr lang="en-GB" sz="900" i="1" dirty="0">
                <a:solidFill>
                  <a:schemeClr val="bg1"/>
                </a:solidFill>
                <a:latin typeface="+mn-lt"/>
              </a:rPr>
              <a:t>)</a:t>
            </a:r>
            <a:r>
              <a:rPr lang="en-GB" sz="900" dirty="0">
                <a:solidFill>
                  <a:schemeClr val="bg1"/>
                </a:solidFill>
                <a:latin typeface="+mn-lt"/>
              </a:rPr>
              <a:t>, pp. 1–9. Available at: </a:t>
            </a:r>
            <a:r>
              <a:rPr lang="en-GB" sz="900" u="sng" dirty="0">
                <a:solidFill>
                  <a:schemeClr val="bg1"/>
                </a:solidFill>
                <a:latin typeface="+mn-lt"/>
                <a:hlinkClick r:id="rId7">
                  <a:extLst>
                    <a:ext uri="{A12FA001-AC4F-418D-AE19-62706E023703}">
                      <ahyp:hlinkClr xmlns:ahyp="http://schemas.microsoft.com/office/drawing/2018/hyperlinkcolor" val="tx"/>
                    </a:ext>
                  </a:extLst>
                </a:hlinkClick>
              </a:rPr>
              <a:t>https://doi.org/10.1109/ICNGN59831.2023.10396670</a:t>
            </a:r>
            <a:r>
              <a:rPr lang="en-GB" sz="900" dirty="0">
                <a:solidFill>
                  <a:schemeClr val="bg1"/>
                </a:solidFill>
                <a:latin typeface="+mn-lt"/>
              </a:rPr>
              <a:t>.</a:t>
            </a:r>
          </a:p>
          <a:p>
            <a:r>
              <a:rPr lang="en-GB" sz="900" dirty="0">
                <a:solidFill>
                  <a:schemeClr val="bg1"/>
                </a:solidFill>
                <a:latin typeface="+mn-lt"/>
              </a:rPr>
              <a:t>Arokiyadass, A. (2025) ‘Strategic Interventions for Mitigating AI-Induced Job Loss at the Workplace’. Rochester, NY: Social Science Research Network. Available at: </a:t>
            </a:r>
            <a:r>
              <a:rPr lang="en-GB" sz="900" u="sng" dirty="0">
                <a:solidFill>
                  <a:schemeClr val="bg1"/>
                </a:solidFill>
                <a:latin typeface="+mn-lt"/>
                <a:hlinkClick r:id="rId8">
                  <a:extLst>
                    <a:ext uri="{A12FA001-AC4F-418D-AE19-62706E023703}">
                      <ahyp:hlinkClr xmlns:ahyp="http://schemas.microsoft.com/office/drawing/2018/hyperlinkcolor" val="tx"/>
                    </a:ext>
                  </a:extLst>
                </a:hlinkClick>
              </a:rPr>
              <a:t>https://doi.org/10.2139/ssrn.5131120</a:t>
            </a:r>
            <a:r>
              <a:rPr lang="en-GB" sz="900" dirty="0">
                <a:solidFill>
                  <a:schemeClr val="bg1"/>
                </a:solidFill>
                <a:latin typeface="+mn-lt"/>
              </a:rPr>
              <a:t>.</a:t>
            </a:r>
          </a:p>
          <a:p>
            <a:r>
              <a:rPr lang="en-GB" sz="900" i="1" dirty="0">
                <a:solidFill>
                  <a:schemeClr val="bg1"/>
                </a:solidFill>
                <a:latin typeface="+mn-lt"/>
              </a:rPr>
              <a:t>Art. 83 GDPR - General conditions for imposing administrative fines</a:t>
            </a:r>
            <a:r>
              <a:rPr lang="en-GB" sz="900" dirty="0">
                <a:solidFill>
                  <a:schemeClr val="bg1"/>
                </a:solidFill>
                <a:latin typeface="+mn-lt"/>
              </a:rPr>
              <a:t> (2018) </a:t>
            </a:r>
            <a:r>
              <a:rPr lang="en-GB" sz="900" i="1" dirty="0" err="1">
                <a:solidFill>
                  <a:schemeClr val="bg1"/>
                </a:solidFill>
                <a:latin typeface="+mn-lt"/>
              </a:rPr>
              <a:t>GDPR.eu</a:t>
            </a:r>
            <a:r>
              <a:rPr lang="en-GB" sz="900" dirty="0">
                <a:solidFill>
                  <a:schemeClr val="bg1"/>
                </a:solidFill>
                <a:latin typeface="+mn-lt"/>
              </a:rPr>
              <a:t>. Available at: </a:t>
            </a:r>
            <a:r>
              <a:rPr lang="en-GB" sz="900" u="sng" dirty="0">
                <a:solidFill>
                  <a:schemeClr val="bg1"/>
                </a:solidFill>
                <a:latin typeface="+mn-lt"/>
                <a:hlinkClick r:id="rId9">
                  <a:extLst>
                    <a:ext uri="{A12FA001-AC4F-418D-AE19-62706E023703}">
                      <ahyp:hlinkClr xmlns:ahyp="http://schemas.microsoft.com/office/drawing/2018/hyperlinkcolor" val="tx"/>
                    </a:ext>
                  </a:extLst>
                </a:hlinkClick>
              </a:rPr>
              <a:t>https://gdpr.eu/article-83-conditions-for-imposing-administrative-fines/</a:t>
            </a:r>
            <a:r>
              <a:rPr lang="en-GB" sz="900" dirty="0">
                <a:solidFill>
                  <a:schemeClr val="bg1"/>
                </a:solidFill>
                <a:latin typeface="+mn-lt"/>
              </a:rPr>
              <a:t> (Accessed: 20 July 2025). </a:t>
            </a:r>
          </a:p>
          <a:p>
            <a:r>
              <a:rPr lang="en-GB" sz="900" dirty="0">
                <a:solidFill>
                  <a:schemeClr val="bg1"/>
                </a:solidFill>
                <a:latin typeface="+mn-lt"/>
              </a:rPr>
              <a:t>Binns, R. (2018) ‘Fairness in Machine Learning: Lessons from Political Philosophy’, in </a:t>
            </a:r>
            <a:r>
              <a:rPr lang="en-GB" sz="900" i="1" dirty="0">
                <a:solidFill>
                  <a:schemeClr val="bg1"/>
                </a:solidFill>
                <a:latin typeface="+mn-lt"/>
              </a:rPr>
              <a:t>Proceedings of the 1st Conference on Fairness, Accountability and Transparency</a:t>
            </a:r>
            <a:r>
              <a:rPr lang="en-GB" sz="900" dirty="0">
                <a:solidFill>
                  <a:schemeClr val="bg1"/>
                </a:solidFill>
                <a:latin typeface="+mn-lt"/>
              </a:rPr>
              <a:t>. </a:t>
            </a:r>
            <a:r>
              <a:rPr lang="en-GB" sz="900" i="1" dirty="0">
                <a:solidFill>
                  <a:schemeClr val="bg1"/>
                </a:solidFill>
                <a:latin typeface="+mn-lt"/>
              </a:rPr>
              <a:t>Conference on Fairness, Accountability and Transparency</a:t>
            </a:r>
            <a:r>
              <a:rPr lang="en-GB" sz="900" dirty="0">
                <a:solidFill>
                  <a:schemeClr val="bg1"/>
                </a:solidFill>
                <a:latin typeface="+mn-lt"/>
              </a:rPr>
              <a:t>, PMLR, pp. 149–159. Available at: </a:t>
            </a:r>
            <a:r>
              <a:rPr lang="en-GB" sz="900" u="sng" dirty="0">
                <a:solidFill>
                  <a:schemeClr val="bg1"/>
                </a:solidFill>
                <a:latin typeface="+mn-lt"/>
                <a:hlinkClick r:id="rId10">
                  <a:extLst>
                    <a:ext uri="{A12FA001-AC4F-418D-AE19-62706E023703}">
                      <ahyp:hlinkClr xmlns:ahyp="http://schemas.microsoft.com/office/drawing/2018/hyperlinkcolor" val="tx"/>
                    </a:ext>
                  </a:extLst>
                </a:hlinkClick>
              </a:rPr>
              <a:t>https://proceedings.mlr.press/v81/binns18a.html</a:t>
            </a:r>
            <a:r>
              <a:rPr lang="en-GB" sz="900" dirty="0">
                <a:solidFill>
                  <a:schemeClr val="bg1"/>
                </a:solidFill>
                <a:latin typeface="+mn-lt"/>
              </a:rPr>
              <a:t> (Accessed: 20 July 2025).</a:t>
            </a:r>
          </a:p>
          <a:p>
            <a:r>
              <a:rPr lang="en-GB" sz="900" dirty="0">
                <a:solidFill>
                  <a:schemeClr val="bg1"/>
                </a:solidFill>
                <a:latin typeface="+mn-lt"/>
              </a:rPr>
              <a:t>Doguc, O. (2021) ‘Applications Of Robotic Process Automation In Finance And Accounting’, </a:t>
            </a:r>
            <a:r>
              <a:rPr lang="en-GB" sz="900" i="1" dirty="0" err="1">
                <a:solidFill>
                  <a:schemeClr val="bg1"/>
                </a:solidFill>
                <a:latin typeface="+mn-lt"/>
              </a:rPr>
              <a:t>Beykent</a:t>
            </a:r>
            <a:r>
              <a:rPr lang="en-GB" sz="900" i="1" dirty="0">
                <a:solidFill>
                  <a:schemeClr val="bg1"/>
                </a:solidFill>
                <a:latin typeface="+mn-lt"/>
              </a:rPr>
              <a:t> </a:t>
            </a:r>
            <a:r>
              <a:rPr lang="en-GB" sz="900" i="1" dirty="0" err="1">
                <a:solidFill>
                  <a:schemeClr val="bg1"/>
                </a:solidFill>
                <a:latin typeface="+mn-lt"/>
              </a:rPr>
              <a:t>Üniversitesi</a:t>
            </a:r>
            <a:r>
              <a:rPr lang="en-GB" sz="900" i="1" dirty="0">
                <a:solidFill>
                  <a:schemeClr val="bg1"/>
                </a:solidFill>
                <a:latin typeface="+mn-lt"/>
              </a:rPr>
              <a:t> Fen ve </a:t>
            </a:r>
            <a:r>
              <a:rPr lang="en-GB" sz="900" i="1" dirty="0" err="1">
                <a:solidFill>
                  <a:schemeClr val="bg1"/>
                </a:solidFill>
                <a:latin typeface="+mn-lt"/>
              </a:rPr>
              <a:t>Mühendislik</a:t>
            </a:r>
            <a:r>
              <a:rPr lang="en-GB" sz="900" i="1" dirty="0">
                <a:solidFill>
                  <a:schemeClr val="bg1"/>
                </a:solidFill>
                <a:latin typeface="+mn-lt"/>
              </a:rPr>
              <a:t> </a:t>
            </a:r>
            <a:r>
              <a:rPr lang="en-GB" sz="900" i="1" dirty="0" err="1">
                <a:solidFill>
                  <a:schemeClr val="bg1"/>
                </a:solidFill>
                <a:latin typeface="+mn-lt"/>
              </a:rPr>
              <a:t>Bilimleri</a:t>
            </a:r>
            <a:r>
              <a:rPr lang="en-GB" sz="900" i="1" dirty="0">
                <a:solidFill>
                  <a:schemeClr val="bg1"/>
                </a:solidFill>
                <a:latin typeface="+mn-lt"/>
              </a:rPr>
              <a:t> </a:t>
            </a:r>
            <a:r>
              <a:rPr lang="en-GB" sz="900" i="1" dirty="0" err="1">
                <a:solidFill>
                  <a:schemeClr val="bg1"/>
                </a:solidFill>
                <a:latin typeface="+mn-lt"/>
              </a:rPr>
              <a:t>Dergisi</a:t>
            </a:r>
            <a:r>
              <a:rPr lang="en-GB" sz="900" dirty="0">
                <a:solidFill>
                  <a:schemeClr val="bg1"/>
                </a:solidFill>
                <a:latin typeface="+mn-lt"/>
              </a:rPr>
              <a:t>, 14(1), pp. 51–59. Available at: </a:t>
            </a:r>
            <a:r>
              <a:rPr lang="en-GB" sz="900" u="sng" dirty="0">
                <a:solidFill>
                  <a:schemeClr val="bg1"/>
                </a:solidFill>
                <a:latin typeface="+mn-lt"/>
                <a:hlinkClick r:id="rId11">
                  <a:extLst>
                    <a:ext uri="{A12FA001-AC4F-418D-AE19-62706E023703}">
                      <ahyp:hlinkClr xmlns:ahyp="http://schemas.microsoft.com/office/drawing/2018/hyperlinkcolor" val="tx"/>
                    </a:ext>
                  </a:extLst>
                </a:hlinkClick>
              </a:rPr>
              <a:t>https://doi.org/10.20854/bujse.906795</a:t>
            </a:r>
            <a:r>
              <a:rPr lang="en-GB" sz="900" dirty="0">
                <a:solidFill>
                  <a:schemeClr val="bg1"/>
                </a:solidFill>
                <a:latin typeface="+mn-lt"/>
              </a:rPr>
              <a:t>.</a:t>
            </a:r>
          </a:p>
          <a:p>
            <a:r>
              <a:rPr lang="en-GB" sz="900" dirty="0">
                <a:solidFill>
                  <a:schemeClr val="bg1"/>
                </a:solidFill>
                <a:latin typeface="+mn-lt"/>
              </a:rPr>
              <a:t>Expedia Group (2021) </a:t>
            </a:r>
            <a:r>
              <a:rPr lang="en-GB" sz="900" i="1" dirty="0">
                <a:solidFill>
                  <a:schemeClr val="bg1"/>
                </a:solidFill>
                <a:latin typeface="+mn-lt"/>
              </a:rPr>
              <a:t>Expedia Partner Solutions launches AI-powered virtual agent for partners and </a:t>
            </a:r>
            <a:r>
              <a:rPr lang="en-GB" sz="900" i="1" dirty="0" err="1">
                <a:solidFill>
                  <a:schemeClr val="bg1"/>
                </a:solidFill>
                <a:latin typeface="+mn-lt"/>
              </a:rPr>
              <a:t>travelers</a:t>
            </a:r>
            <a:r>
              <a:rPr lang="en-GB" sz="900" dirty="0">
                <a:solidFill>
                  <a:schemeClr val="bg1"/>
                </a:solidFill>
                <a:latin typeface="+mn-lt"/>
              </a:rPr>
              <a:t>. Available at: </a:t>
            </a:r>
            <a:r>
              <a:rPr lang="en-GB" sz="900" u="sng" dirty="0">
                <a:solidFill>
                  <a:schemeClr val="bg1"/>
                </a:solidFill>
                <a:latin typeface="+mn-lt"/>
                <a:hlinkClick r:id="rId12">
                  <a:extLst>
                    <a:ext uri="{A12FA001-AC4F-418D-AE19-62706E023703}">
                      <ahyp:hlinkClr xmlns:ahyp="http://schemas.microsoft.com/office/drawing/2018/hyperlinkcolor" val="tx"/>
                    </a:ext>
                  </a:extLst>
                </a:hlinkClick>
              </a:rPr>
              <a:t>https://www.expediagroup.com/media/media-details/2021/Expedia-Partner-Solutions-launches-AI-powered--virtual-agent-for-partners-and-travelers/default.aspx</a:t>
            </a:r>
            <a:r>
              <a:rPr lang="en-GB" sz="900" dirty="0">
                <a:solidFill>
                  <a:schemeClr val="bg1"/>
                </a:solidFill>
                <a:latin typeface="+mn-lt"/>
              </a:rPr>
              <a:t> (Accessed: 18 July 2025).</a:t>
            </a:r>
          </a:p>
          <a:p>
            <a:r>
              <a:rPr lang="en-GB" sz="900" dirty="0">
                <a:solidFill>
                  <a:schemeClr val="bg1"/>
                </a:solidFill>
                <a:latin typeface="+mn-lt"/>
              </a:rPr>
              <a:t>Garcia, A.C.B., Garcia, M.G.P. and </a:t>
            </a:r>
            <a:r>
              <a:rPr lang="en-GB" sz="900" dirty="0" err="1">
                <a:solidFill>
                  <a:schemeClr val="bg1"/>
                </a:solidFill>
                <a:latin typeface="+mn-lt"/>
              </a:rPr>
              <a:t>Rigobon</a:t>
            </a:r>
            <a:r>
              <a:rPr lang="en-GB" sz="900" dirty="0">
                <a:solidFill>
                  <a:schemeClr val="bg1"/>
                </a:solidFill>
                <a:latin typeface="+mn-lt"/>
              </a:rPr>
              <a:t>, R. (2024) ‘Algorithmic discrimination in the credit domain: what do we know about it?’, </a:t>
            </a:r>
            <a:r>
              <a:rPr lang="en-GB" sz="900" i="1" dirty="0">
                <a:solidFill>
                  <a:schemeClr val="bg1"/>
                </a:solidFill>
                <a:latin typeface="+mn-lt"/>
              </a:rPr>
              <a:t>AI &amp; SOCIETY</a:t>
            </a:r>
            <a:r>
              <a:rPr lang="en-GB" sz="900" dirty="0">
                <a:solidFill>
                  <a:schemeClr val="bg1"/>
                </a:solidFill>
                <a:latin typeface="+mn-lt"/>
              </a:rPr>
              <a:t>, 39(4), pp. 2059–2098. Available at: </a:t>
            </a:r>
            <a:r>
              <a:rPr lang="en-GB" sz="900" u="sng" dirty="0">
                <a:solidFill>
                  <a:schemeClr val="bg1"/>
                </a:solidFill>
                <a:latin typeface="+mn-lt"/>
                <a:hlinkClick r:id="rId13">
                  <a:extLst>
                    <a:ext uri="{A12FA001-AC4F-418D-AE19-62706E023703}">
                      <ahyp:hlinkClr xmlns:ahyp="http://schemas.microsoft.com/office/drawing/2018/hyperlinkcolor" val="tx"/>
                    </a:ext>
                  </a:extLst>
                </a:hlinkClick>
              </a:rPr>
              <a:t>https://doi.org/10.1007/s00146-023-01676-3</a:t>
            </a:r>
            <a:r>
              <a:rPr lang="en-GB" sz="900" dirty="0">
                <a:solidFill>
                  <a:schemeClr val="bg1"/>
                </a:solidFill>
                <a:latin typeface="+mn-lt"/>
              </a:rPr>
              <a:t>.</a:t>
            </a:r>
          </a:p>
          <a:p>
            <a:r>
              <a:rPr lang="en-GB" sz="900" dirty="0">
                <a:solidFill>
                  <a:schemeClr val="bg1"/>
                </a:solidFill>
                <a:latin typeface="+mn-lt"/>
              </a:rPr>
              <a:t>IBM Corporation (2024) </a:t>
            </a:r>
            <a:r>
              <a:rPr lang="en-GB" sz="900" i="1" dirty="0">
                <a:solidFill>
                  <a:schemeClr val="bg1"/>
                </a:solidFill>
                <a:latin typeface="+mn-lt"/>
              </a:rPr>
              <a:t>IBM Pricing Automation | IBM</a:t>
            </a:r>
            <a:r>
              <a:rPr lang="en-GB" sz="900" dirty="0">
                <a:solidFill>
                  <a:schemeClr val="bg1"/>
                </a:solidFill>
                <a:latin typeface="+mn-lt"/>
              </a:rPr>
              <a:t>. Available at: </a:t>
            </a:r>
            <a:r>
              <a:rPr lang="en-GB" sz="900" u="sng" dirty="0">
                <a:solidFill>
                  <a:schemeClr val="bg1"/>
                </a:solidFill>
                <a:latin typeface="+mn-lt"/>
                <a:hlinkClick r:id="rId14">
                  <a:extLst>
                    <a:ext uri="{A12FA001-AC4F-418D-AE19-62706E023703}">
                      <ahyp:hlinkClr xmlns:ahyp="http://schemas.microsoft.com/office/drawing/2018/hyperlinkcolor" val="tx"/>
                    </a:ext>
                  </a:extLst>
                </a:hlinkClick>
              </a:rPr>
              <a:t>https://www.ibm.com/case-studies/ibm-pricing-automation</a:t>
            </a:r>
            <a:r>
              <a:rPr lang="en-GB" sz="900" dirty="0">
                <a:solidFill>
                  <a:schemeClr val="bg1"/>
                </a:solidFill>
                <a:latin typeface="+mn-lt"/>
              </a:rPr>
              <a:t> (Accessed: 14 July 2025).</a:t>
            </a:r>
          </a:p>
          <a:p>
            <a:r>
              <a:rPr lang="en-GB" sz="900" dirty="0">
                <a:solidFill>
                  <a:schemeClr val="bg1"/>
                </a:solidFill>
                <a:latin typeface="+mn-lt"/>
              </a:rPr>
              <a:t>Iqbal, F. and Yusof, Z.B. (2024) ‘Efficacy of Cybersecurity Awareness Training in Reducing Phishing Vulnerabilities in Organizations’, </a:t>
            </a:r>
            <a:r>
              <a:rPr lang="en-GB" sz="900" i="1" dirty="0">
                <a:solidFill>
                  <a:schemeClr val="bg1"/>
                </a:solidFill>
                <a:latin typeface="+mn-lt"/>
              </a:rPr>
              <a:t>Journal of Advances in Cybersecurity Science, Threat Intelligence, and Countermeasures</a:t>
            </a:r>
            <a:r>
              <a:rPr lang="en-GB" sz="900" dirty="0">
                <a:solidFill>
                  <a:schemeClr val="bg1"/>
                </a:solidFill>
                <a:latin typeface="+mn-lt"/>
              </a:rPr>
              <a:t>, 8(12), pp. 10–21. Available at: </a:t>
            </a:r>
            <a:r>
              <a:rPr lang="en-GB" sz="900" u="sng" dirty="0">
                <a:solidFill>
                  <a:schemeClr val="bg1"/>
                </a:solidFill>
                <a:latin typeface="+mn-lt"/>
                <a:hlinkClick r:id="rId15">
                  <a:extLst>
                    <a:ext uri="{A12FA001-AC4F-418D-AE19-62706E023703}">
                      <ahyp:hlinkClr xmlns:ahyp="http://schemas.microsoft.com/office/drawing/2018/hyperlinkcolor" val="tx"/>
                    </a:ext>
                  </a:extLst>
                </a:hlinkClick>
              </a:rPr>
              <a:t>https://polarpublications.com/index.php/JACSTIC/article/view/2</a:t>
            </a:r>
            <a:r>
              <a:rPr lang="en-GB" sz="900" dirty="0">
                <a:solidFill>
                  <a:schemeClr val="bg1"/>
                </a:solidFill>
                <a:latin typeface="+mn-lt"/>
              </a:rPr>
              <a:t> (Accessed: 20 July 2025)</a:t>
            </a:r>
          </a:p>
          <a:p>
            <a:r>
              <a:rPr lang="en-GB" sz="900" dirty="0">
                <a:solidFill>
                  <a:schemeClr val="bg1"/>
                </a:solidFill>
                <a:latin typeface="+mn-lt"/>
              </a:rPr>
              <a:t>Johnson, S. (2024) ‘Ethics in AI-Powered Hiring Platforms’, </a:t>
            </a:r>
            <a:r>
              <a:rPr lang="en-GB" sz="900" i="1" dirty="0">
                <a:solidFill>
                  <a:schemeClr val="bg1"/>
                </a:solidFill>
                <a:latin typeface="+mn-lt"/>
              </a:rPr>
              <a:t>International Journal of Scientific Research in Computer Science, Engineering and Information Technology</a:t>
            </a:r>
            <a:r>
              <a:rPr lang="en-GB" sz="900" dirty="0">
                <a:solidFill>
                  <a:schemeClr val="bg1"/>
                </a:solidFill>
                <a:latin typeface="+mn-lt"/>
              </a:rPr>
              <a:t>, pp. 258-276. Available at: </a:t>
            </a:r>
            <a:r>
              <a:rPr lang="en-GB" sz="900" dirty="0">
                <a:solidFill>
                  <a:schemeClr val="bg1"/>
                </a:solidFill>
                <a:latin typeface="+mn-lt"/>
                <a:hlinkClick r:id="rId16">
                  <a:extLst>
                    <a:ext uri="{A12FA001-AC4F-418D-AE19-62706E023703}">
                      <ahyp:hlinkClr xmlns:ahyp="http://schemas.microsoft.com/office/drawing/2018/hyperlinkcolor" val="tx"/>
                    </a:ext>
                  </a:extLst>
                </a:hlinkClick>
              </a:rPr>
              <a:t>https://doi.org/10.32628/CSEIT2410131</a:t>
            </a:r>
            <a:endParaRPr lang="en-GB" sz="900" dirty="0">
              <a:solidFill>
                <a:schemeClr val="bg1"/>
              </a:solidFill>
              <a:latin typeface="+mn-lt"/>
            </a:endParaRPr>
          </a:p>
          <a:p>
            <a:r>
              <a:rPr lang="en-GB" sz="900" dirty="0">
                <a:solidFill>
                  <a:schemeClr val="bg1"/>
                </a:solidFill>
                <a:latin typeface="+mn-lt"/>
              </a:rPr>
              <a:t>Korn, J. (2024) </a:t>
            </a:r>
            <a:r>
              <a:rPr lang="en-GB" sz="900" i="1" dirty="0">
                <a:solidFill>
                  <a:schemeClr val="bg1"/>
                </a:solidFill>
                <a:latin typeface="+mn-lt"/>
              </a:rPr>
              <a:t>Duolingo lays off staff as language learning app shifts toward AI | CNN Business</a:t>
            </a:r>
            <a:r>
              <a:rPr lang="en-GB" sz="900" dirty="0">
                <a:solidFill>
                  <a:schemeClr val="bg1"/>
                </a:solidFill>
                <a:latin typeface="+mn-lt"/>
              </a:rPr>
              <a:t>, </a:t>
            </a:r>
            <a:r>
              <a:rPr lang="en-GB" sz="900" i="1" dirty="0">
                <a:solidFill>
                  <a:schemeClr val="bg1"/>
                </a:solidFill>
                <a:latin typeface="+mn-lt"/>
              </a:rPr>
              <a:t>CNN</a:t>
            </a:r>
            <a:r>
              <a:rPr lang="en-GB" sz="900" dirty="0">
                <a:solidFill>
                  <a:schemeClr val="bg1"/>
                </a:solidFill>
                <a:latin typeface="+mn-lt"/>
              </a:rPr>
              <a:t>. Available at: </a:t>
            </a:r>
            <a:r>
              <a:rPr lang="en-GB" sz="900" u="sng" dirty="0">
                <a:solidFill>
                  <a:schemeClr val="bg1"/>
                </a:solidFill>
                <a:latin typeface="+mn-lt"/>
                <a:hlinkClick r:id="rId17">
                  <a:extLst>
                    <a:ext uri="{A12FA001-AC4F-418D-AE19-62706E023703}">
                      <ahyp:hlinkClr xmlns:ahyp="http://schemas.microsoft.com/office/drawing/2018/hyperlinkcolor" val="tx"/>
                    </a:ext>
                  </a:extLst>
                </a:hlinkClick>
              </a:rPr>
              <a:t>https://www.cnn.com/2024/01/09/tech/duolingo-layoffs-due-to-ai</a:t>
            </a:r>
            <a:r>
              <a:rPr lang="en-GB" sz="900" dirty="0">
                <a:solidFill>
                  <a:schemeClr val="bg1"/>
                </a:solidFill>
                <a:latin typeface="+mn-lt"/>
              </a:rPr>
              <a:t> (Accessed: 20 July 2025).</a:t>
            </a:r>
          </a:p>
          <a:p>
            <a:r>
              <a:rPr lang="en-GB" sz="900" dirty="0">
                <a:solidFill>
                  <a:schemeClr val="bg1"/>
                </a:solidFill>
                <a:latin typeface="+mn-lt"/>
              </a:rPr>
              <a:t>Manure, A., Bengani, S. and S, S. (2023) </a:t>
            </a:r>
            <a:r>
              <a:rPr lang="en-GB" sz="900" i="1" dirty="0">
                <a:solidFill>
                  <a:schemeClr val="bg1"/>
                </a:solidFill>
                <a:latin typeface="+mn-lt"/>
              </a:rPr>
              <a:t>Introduction to Responsible AI: Implement Ethical AI Using Python</a:t>
            </a:r>
            <a:r>
              <a:rPr lang="en-GB" sz="900" dirty="0">
                <a:solidFill>
                  <a:schemeClr val="bg1"/>
                </a:solidFill>
                <a:latin typeface="+mn-lt"/>
              </a:rPr>
              <a:t>. Berkeley, CA: </a:t>
            </a:r>
            <a:r>
              <a:rPr lang="en-GB" sz="900" dirty="0" err="1">
                <a:solidFill>
                  <a:schemeClr val="bg1"/>
                </a:solidFill>
                <a:latin typeface="+mn-lt"/>
              </a:rPr>
              <a:t>Apress</a:t>
            </a:r>
            <a:r>
              <a:rPr lang="en-GB" sz="900" dirty="0">
                <a:solidFill>
                  <a:schemeClr val="bg1"/>
                </a:solidFill>
                <a:latin typeface="+mn-lt"/>
              </a:rPr>
              <a:t>. Available at:</a:t>
            </a:r>
            <a:r>
              <a:rPr lang="en-GB" sz="900" u="sng" dirty="0">
                <a:solidFill>
                  <a:schemeClr val="bg1"/>
                </a:solidFill>
                <a:latin typeface="+mn-lt"/>
                <a:hlinkClick r:id="rId18">
                  <a:extLst>
                    <a:ext uri="{A12FA001-AC4F-418D-AE19-62706E023703}">
                      <ahyp:hlinkClr xmlns:ahyp="http://schemas.microsoft.com/office/drawing/2018/hyperlinkcolor" val="tx"/>
                    </a:ext>
                  </a:extLst>
                </a:hlinkClick>
              </a:rPr>
              <a:t> https://doi.org/10.1007/978-1-4842-9982-1</a:t>
            </a:r>
            <a:r>
              <a:rPr lang="en-GB" sz="900" dirty="0">
                <a:solidFill>
                  <a:schemeClr val="bg1"/>
                </a:solidFill>
                <a:latin typeface="+mn-lt"/>
              </a:rPr>
              <a:t>.</a:t>
            </a:r>
          </a:p>
          <a:p>
            <a:r>
              <a:rPr lang="en-GB" sz="900" dirty="0">
                <a:solidFill>
                  <a:schemeClr val="bg1"/>
                </a:solidFill>
                <a:latin typeface="+mn-lt"/>
              </a:rPr>
              <a:t>McCabe, C. (2019) </a:t>
            </a:r>
            <a:r>
              <a:rPr lang="en-GB" sz="900" i="1" dirty="0">
                <a:solidFill>
                  <a:schemeClr val="bg1"/>
                </a:solidFill>
                <a:latin typeface="+mn-lt"/>
              </a:rPr>
              <a:t>Wells Fargo to pay Philly $10 million to resolve lawsuit alleging lending discrimination against minorities</a:t>
            </a:r>
            <a:r>
              <a:rPr lang="en-GB" sz="900" dirty="0">
                <a:solidFill>
                  <a:schemeClr val="bg1"/>
                </a:solidFill>
                <a:latin typeface="+mn-lt"/>
              </a:rPr>
              <a:t>, </a:t>
            </a:r>
            <a:r>
              <a:rPr lang="en-GB" sz="900" i="1" dirty="0" err="1">
                <a:solidFill>
                  <a:schemeClr val="bg1"/>
                </a:solidFill>
                <a:latin typeface="+mn-lt"/>
              </a:rPr>
              <a:t>Inquirer.com</a:t>
            </a:r>
            <a:r>
              <a:rPr lang="en-GB" sz="900" dirty="0">
                <a:solidFill>
                  <a:schemeClr val="bg1"/>
                </a:solidFill>
                <a:latin typeface="+mn-lt"/>
              </a:rPr>
              <a:t>. Available at: </a:t>
            </a:r>
            <a:r>
              <a:rPr lang="en-GB" sz="900" u="sng" dirty="0">
                <a:solidFill>
                  <a:schemeClr val="bg1"/>
                </a:solidFill>
                <a:latin typeface="+mn-lt"/>
                <a:hlinkClick r:id="rId19">
                  <a:extLst>
                    <a:ext uri="{A12FA001-AC4F-418D-AE19-62706E023703}">
                      <ahyp:hlinkClr xmlns:ahyp="http://schemas.microsoft.com/office/drawing/2018/hyperlinkcolor" val="tx"/>
                    </a:ext>
                  </a:extLst>
                </a:hlinkClick>
              </a:rPr>
              <a:t>https://www.inquirer.com/real-estate/housing/philadelphia-settles-lawsuit-wells-fargo-allegations-discriminatory-mortgage-lending-minorities-20191216.html</a:t>
            </a:r>
            <a:r>
              <a:rPr lang="en-GB" sz="900" dirty="0">
                <a:solidFill>
                  <a:schemeClr val="bg1"/>
                </a:solidFill>
                <a:latin typeface="+mn-lt"/>
              </a:rPr>
              <a:t> (Accessed: 21 July 2025).</a:t>
            </a:r>
          </a:p>
          <a:p>
            <a:r>
              <a:rPr lang="en-GB" sz="900" dirty="0">
                <a:solidFill>
                  <a:schemeClr val="bg1"/>
                </a:solidFill>
                <a:latin typeface="+mn-lt"/>
              </a:rPr>
              <a:t>OpenAI (2025) </a:t>
            </a:r>
            <a:r>
              <a:rPr lang="en-GB" sz="900" i="1" dirty="0">
                <a:solidFill>
                  <a:schemeClr val="bg1"/>
                </a:solidFill>
                <a:latin typeface="+mn-lt"/>
              </a:rPr>
              <a:t>DALL·E image generation</a:t>
            </a:r>
            <a:r>
              <a:rPr lang="en-GB" sz="900" dirty="0">
                <a:solidFill>
                  <a:schemeClr val="bg1"/>
                </a:solidFill>
                <a:latin typeface="+mn-lt"/>
              </a:rPr>
              <a:t>. Available at: </a:t>
            </a:r>
            <a:r>
              <a:rPr lang="en-GB" sz="900" u="sng" dirty="0">
                <a:solidFill>
                  <a:schemeClr val="bg1"/>
                </a:solidFill>
                <a:latin typeface="+mn-lt"/>
                <a:hlinkClick r:id="rId20">
                  <a:extLst>
                    <a:ext uri="{A12FA001-AC4F-418D-AE19-62706E023703}">
                      <ahyp:hlinkClr xmlns:ahyp="http://schemas.microsoft.com/office/drawing/2018/hyperlinkcolor" val="tx"/>
                    </a:ext>
                  </a:extLst>
                </a:hlinkClick>
              </a:rPr>
              <a:t>https://chat.openai.com/</a:t>
            </a:r>
            <a:r>
              <a:rPr lang="en-GB" sz="900" dirty="0">
                <a:solidFill>
                  <a:schemeClr val="bg1"/>
                </a:solidFill>
                <a:latin typeface="+mn-lt"/>
              </a:rPr>
              <a:t> (Accessed: 21 July 2025).</a:t>
            </a:r>
          </a:p>
          <a:p>
            <a:r>
              <a:rPr lang="en-GB" sz="900" dirty="0">
                <a:solidFill>
                  <a:schemeClr val="bg1"/>
                </a:solidFill>
                <a:latin typeface="+mn-lt"/>
              </a:rPr>
              <a:t>OpenAI (2025) </a:t>
            </a:r>
            <a:r>
              <a:rPr lang="en-GB" sz="900" i="1" dirty="0">
                <a:solidFill>
                  <a:schemeClr val="bg1"/>
                </a:solidFill>
                <a:latin typeface="+mn-lt"/>
              </a:rPr>
              <a:t>DALL·E image generation: AI and cybersecurity</a:t>
            </a:r>
            <a:r>
              <a:rPr lang="en-GB" sz="900" dirty="0">
                <a:solidFill>
                  <a:schemeClr val="bg1"/>
                </a:solidFill>
                <a:latin typeface="+mn-lt"/>
              </a:rPr>
              <a:t>. Available at: </a:t>
            </a:r>
            <a:r>
              <a:rPr lang="en-GB" sz="900" u="sng" dirty="0">
                <a:solidFill>
                  <a:schemeClr val="bg1"/>
                </a:solidFill>
                <a:latin typeface="+mn-lt"/>
                <a:hlinkClick r:id="rId20">
                  <a:extLst>
                    <a:ext uri="{A12FA001-AC4F-418D-AE19-62706E023703}">
                      <ahyp:hlinkClr xmlns:ahyp="http://schemas.microsoft.com/office/drawing/2018/hyperlinkcolor" val="tx"/>
                    </a:ext>
                  </a:extLst>
                </a:hlinkClick>
              </a:rPr>
              <a:t>https://chat.openai.com/</a:t>
            </a:r>
            <a:r>
              <a:rPr lang="en-GB" sz="900" dirty="0">
                <a:solidFill>
                  <a:schemeClr val="bg1"/>
                </a:solidFill>
                <a:latin typeface="+mn-lt"/>
              </a:rPr>
              <a:t> (Accessed: 21 July 2025).</a:t>
            </a:r>
          </a:p>
          <a:p>
            <a:r>
              <a:rPr lang="en-GB" sz="900" dirty="0">
                <a:solidFill>
                  <a:schemeClr val="bg1"/>
                </a:solidFill>
                <a:latin typeface="+mn-lt"/>
              </a:rPr>
              <a:t>'Regulation (EU) 2016/679 on the protection of natural persons with regard to the processing of personal data and on the free movement of such data (General Data Protection Regulation)' </a:t>
            </a:r>
            <a:r>
              <a:rPr lang="en-GB" sz="900" i="1" dirty="0">
                <a:solidFill>
                  <a:schemeClr val="bg1"/>
                </a:solidFill>
                <a:latin typeface="+mn-lt"/>
              </a:rPr>
              <a:t>Official Journal</a:t>
            </a:r>
            <a:r>
              <a:rPr lang="en-GB" sz="900" dirty="0">
                <a:solidFill>
                  <a:schemeClr val="bg1"/>
                </a:solidFill>
                <a:latin typeface="+mn-lt"/>
              </a:rPr>
              <a:t> L119, pp. 1-88.</a:t>
            </a:r>
          </a:p>
          <a:p>
            <a:r>
              <a:rPr lang="en-GB" sz="900" dirty="0">
                <a:solidFill>
                  <a:schemeClr val="bg1"/>
                </a:solidFill>
                <a:latin typeface="+mn-lt"/>
              </a:rPr>
              <a:t>Sheikh, H., Prins, C. and </a:t>
            </a:r>
            <a:r>
              <a:rPr lang="en-GB" sz="900" dirty="0" err="1">
                <a:solidFill>
                  <a:schemeClr val="bg1"/>
                </a:solidFill>
                <a:latin typeface="+mn-lt"/>
              </a:rPr>
              <a:t>Schrijvers</a:t>
            </a:r>
            <a:r>
              <a:rPr lang="en-GB" sz="900" dirty="0">
                <a:solidFill>
                  <a:schemeClr val="bg1"/>
                </a:solidFill>
                <a:latin typeface="+mn-lt"/>
              </a:rPr>
              <a:t>, E. (2023) </a:t>
            </a:r>
            <a:r>
              <a:rPr lang="en-GB" sz="900" i="1" dirty="0">
                <a:solidFill>
                  <a:schemeClr val="bg1"/>
                </a:solidFill>
                <a:latin typeface="+mn-lt"/>
              </a:rPr>
              <a:t>Artificial Intelligence: Definition and Background</a:t>
            </a:r>
            <a:r>
              <a:rPr lang="en-GB" sz="900" dirty="0">
                <a:solidFill>
                  <a:schemeClr val="bg1"/>
                </a:solidFill>
                <a:latin typeface="+mn-lt"/>
              </a:rPr>
              <a:t>. Cham: Springer International Publishing. Available at: </a:t>
            </a:r>
            <a:r>
              <a:rPr lang="en-GB" sz="900" u="sng" dirty="0">
                <a:solidFill>
                  <a:schemeClr val="bg1"/>
                </a:solidFill>
                <a:latin typeface="+mn-lt"/>
                <a:hlinkClick r:id="rId21">
                  <a:extLst>
                    <a:ext uri="{A12FA001-AC4F-418D-AE19-62706E023703}">
                      <ahyp:hlinkClr xmlns:ahyp="http://schemas.microsoft.com/office/drawing/2018/hyperlinkcolor" val="tx"/>
                    </a:ext>
                  </a:extLst>
                </a:hlinkClick>
              </a:rPr>
              <a:t>https://doi.org/10.1007/978-3-031-21448-6_2</a:t>
            </a:r>
            <a:r>
              <a:rPr lang="en-GB" sz="900" dirty="0">
                <a:solidFill>
                  <a:schemeClr val="bg1"/>
                </a:solidFill>
                <a:latin typeface="+mn-lt"/>
              </a:rPr>
              <a:t>.</a:t>
            </a:r>
          </a:p>
          <a:p>
            <a:r>
              <a:rPr lang="en-GB" sz="900" dirty="0">
                <a:solidFill>
                  <a:schemeClr val="bg1"/>
                </a:solidFill>
                <a:latin typeface="+mn-lt"/>
              </a:rPr>
              <a:t>Singla, A. </a:t>
            </a:r>
            <a:r>
              <a:rPr lang="en-GB" sz="900" i="1" dirty="0">
                <a:solidFill>
                  <a:schemeClr val="bg1"/>
                </a:solidFill>
                <a:latin typeface="+mn-lt"/>
              </a:rPr>
              <a:t>et al.</a:t>
            </a:r>
            <a:r>
              <a:rPr lang="en-GB" sz="900" dirty="0">
                <a:solidFill>
                  <a:schemeClr val="bg1"/>
                </a:solidFill>
                <a:latin typeface="+mn-lt"/>
              </a:rPr>
              <a:t> (2025) </a:t>
            </a:r>
            <a:r>
              <a:rPr lang="en-GB" sz="900" i="1" dirty="0">
                <a:solidFill>
                  <a:schemeClr val="bg1"/>
                </a:solidFill>
                <a:latin typeface="+mn-lt"/>
              </a:rPr>
              <a:t>The State of AI: Global survey | McKinsey</a:t>
            </a:r>
            <a:r>
              <a:rPr lang="en-GB" sz="900" dirty="0">
                <a:solidFill>
                  <a:schemeClr val="bg1"/>
                </a:solidFill>
                <a:latin typeface="+mn-lt"/>
              </a:rPr>
              <a:t>. Available at: </a:t>
            </a:r>
            <a:r>
              <a:rPr lang="en-GB" sz="900" u="sng" dirty="0">
                <a:solidFill>
                  <a:schemeClr val="bg1"/>
                </a:solidFill>
                <a:latin typeface="+mn-lt"/>
                <a:hlinkClick r:id="rId22">
                  <a:extLst>
                    <a:ext uri="{A12FA001-AC4F-418D-AE19-62706E023703}">
                      <ahyp:hlinkClr xmlns:ahyp="http://schemas.microsoft.com/office/drawing/2018/hyperlinkcolor" val="tx"/>
                    </a:ext>
                  </a:extLst>
                </a:hlinkClick>
              </a:rPr>
              <a:t>https://www.mckinsey.com/capabilities/quantumblack/our-insights/the-state-of-ai</a:t>
            </a:r>
            <a:r>
              <a:rPr lang="en-GB" sz="900" dirty="0">
                <a:solidFill>
                  <a:schemeClr val="bg1"/>
                </a:solidFill>
                <a:latin typeface="+mn-lt"/>
              </a:rPr>
              <a:t> (Accessed: 18 July 2025).</a:t>
            </a:r>
          </a:p>
          <a:p>
            <a:r>
              <a:rPr lang="en-GB" sz="900" dirty="0">
                <a:solidFill>
                  <a:schemeClr val="bg1"/>
                </a:solidFill>
                <a:latin typeface="+mn-lt"/>
              </a:rPr>
              <a:t>Wachter, S., Mittelstadt, B. and </a:t>
            </a:r>
            <a:r>
              <a:rPr lang="en-GB" sz="900" dirty="0" err="1">
                <a:solidFill>
                  <a:schemeClr val="bg1"/>
                </a:solidFill>
                <a:latin typeface="+mn-lt"/>
              </a:rPr>
              <a:t>Floridi</a:t>
            </a:r>
            <a:r>
              <a:rPr lang="en-GB" sz="900" dirty="0">
                <a:solidFill>
                  <a:schemeClr val="bg1"/>
                </a:solidFill>
                <a:latin typeface="+mn-lt"/>
              </a:rPr>
              <a:t>, L. (2017) ‘Why a Right to Explanation of Automated Decision-Making Does Not Exist in the General Data Protection Regulation’, </a:t>
            </a:r>
            <a:r>
              <a:rPr lang="en-GB" sz="900" i="1" dirty="0">
                <a:solidFill>
                  <a:schemeClr val="bg1"/>
                </a:solidFill>
                <a:latin typeface="+mn-lt"/>
              </a:rPr>
              <a:t>International Data Privacy Law</a:t>
            </a:r>
            <a:r>
              <a:rPr lang="en-GB" sz="900" dirty="0">
                <a:solidFill>
                  <a:schemeClr val="bg1"/>
                </a:solidFill>
                <a:latin typeface="+mn-lt"/>
              </a:rPr>
              <a:t>, 7(2), pp. 76–99. Available at: </a:t>
            </a:r>
            <a:r>
              <a:rPr lang="en-GB" sz="900" u="sng" dirty="0">
                <a:solidFill>
                  <a:schemeClr val="bg1"/>
                </a:solidFill>
                <a:latin typeface="+mn-lt"/>
                <a:hlinkClick r:id="rId23">
                  <a:extLst>
                    <a:ext uri="{A12FA001-AC4F-418D-AE19-62706E023703}">
                      <ahyp:hlinkClr xmlns:ahyp="http://schemas.microsoft.com/office/drawing/2018/hyperlinkcolor" val="tx"/>
                    </a:ext>
                  </a:extLst>
                </a:hlinkClick>
              </a:rPr>
              <a:t>https://doi.org/10.1093/idpl/ipx005</a:t>
            </a:r>
            <a:r>
              <a:rPr lang="en-GB" sz="900" dirty="0">
                <a:solidFill>
                  <a:schemeClr val="bg1"/>
                </a:solidFill>
                <a:latin typeface="+mn-lt"/>
              </a:rPr>
              <a:t> </a:t>
            </a:r>
          </a:p>
        </p:txBody>
      </p:sp>
      <p:pic>
        <p:nvPicPr>
          <p:cNvPr id="16" name="Audio 15">
            <a:extLst>
              <a:ext uri="{FF2B5EF4-FFF2-40B4-BE49-F238E27FC236}">
                <a16:creationId xmlns:a16="http://schemas.microsoft.com/office/drawing/2014/main" id="{2844401F-E277-4742-8DD1-812DF1102FCD}"/>
              </a:ext>
            </a:extLst>
          </p:cNvPr>
          <p:cNvPicPr>
            <a:picLocks noChangeAspect="1"/>
          </p:cNvPicPr>
          <p:nvPr>
            <a:audioFile r:link="rId2"/>
            <p:extLst>
              <p:ext uri="{DAA4B4D4-6D71-4841-9C94-3DE7FCFB9230}">
                <p14:media xmlns:p14="http://schemas.microsoft.com/office/powerpoint/2010/main" r:embed="rId1"/>
              </p:ext>
            </p:extLst>
          </p:nvPr>
        </p:nvPicPr>
        <p:blipFill>
          <a:blip r:embed="rId24"/>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330733909"/>
      </p:ext>
    </p:extLst>
  </p:cSld>
  <p:clrMapOvr>
    <a:masterClrMapping/>
  </p:clrMapOvr>
  <mc:AlternateContent xmlns:mc="http://schemas.openxmlformats.org/markup-compatibility/2006">
    <mc:Choice xmlns:p14="http://schemas.microsoft.com/office/powerpoint/2010/main" Requires="p14">
      <p:transition spd="slow" p14:dur="2000" advTm="15402"/>
    </mc:Choice>
    <mc:Fallback>
      <p:transition spd="slow" advTm="154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4.9|4.7|6.6|6.9|4.8|1"/>
</p:tagLst>
</file>

<file path=ppt/tags/tag2.xml><?xml version="1.0" encoding="utf-8"?>
<p:tagLst xmlns:a="http://schemas.openxmlformats.org/drawingml/2006/main" xmlns:r="http://schemas.openxmlformats.org/officeDocument/2006/relationships" xmlns:p="http://schemas.openxmlformats.org/presentationml/2006/main">
  <p:tag name="TIMING" val="|36.4|21.9|18.9|70.1"/>
</p:tagLst>
</file>

<file path=ppt/tags/tag3.xml><?xml version="1.0" encoding="utf-8"?>
<p:tagLst xmlns:a="http://schemas.openxmlformats.org/drawingml/2006/main" xmlns:r="http://schemas.openxmlformats.org/officeDocument/2006/relationships" xmlns:p="http://schemas.openxmlformats.org/presentationml/2006/main">
  <p:tag name="TIMING" val="|4.5|46.5|29|45.7|9.8"/>
</p:tagLst>
</file>

<file path=ppt/tags/tag4.xml><?xml version="1.0" encoding="utf-8"?>
<p:tagLst xmlns:a="http://schemas.openxmlformats.org/drawingml/2006/main" xmlns:r="http://schemas.openxmlformats.org/officeDocument/2006/relationships" xmlns:p="http://schemas.openxmlformats.org/presentationml/2006/main">
  <p:tag name="TIMING" val="|25.5|64.6|4.7"/>
</p:tagLst>
</file>

<file path=ppt/tags/tag5.xml><?xml version="1.0" encoding="utf-8"?>
<p:tagLst xmlns:a="http://schemas.openxmlformats.org/drawingml/2006/main" xmlns:r="http://schemas.openxmlformats.org/officeDocument/2006/relationships" xmlns:p="http://schemas.openxmlformats.org/presentationml/2006/main">
  <p:tag name="TIMING" val="|10|66.1|26.2|53.3|58.1"/>
</p:tagLst>
</file>

<file path=ppt/tags/tag6.xml><?xml version="1.0" encoding="utf-8"?>
<p:tagLst xmlns:a="http://schemas.openxmlformats.org/drawingml/2006/main" xmlns:r="http://schemas.openxmlformats.org/officeDocument/2006/relationships" xmlns:p="http://schemas.openxmlformats.org/presentationml/2006/main">
  <p:tag name="TIMING" val="|16.6|18.1|26|41.4"/>
</p:tagLst>
</file>

<file path=ppt/tags/tag7.xml><?xml version="1.0" encoding="utf-8"?>
<p:tagLst xmlns:a="http://schemas.openxmlformats.org/drawingml/2006/main" xmlns:r="http://schemas.openxmlformats.org/officeDocument/2006/relationships" xmlns:p="http://schemas.openxmlformats.org/presentationml/2006/main">
  <p:tag name="TIMING" val="|25.3|15.1|3.6"/>
</p:tagLst>
</file>

<file path=ppt/theme/theme1.xml><?xml version="1.0" encoding="utf-8"?>
<a:theme xmlns:a="http://schemas.openxmlformats.org/drawingml/2006/main" name="Custom">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 findings presentation" id="{929F1472-E611-2F46-BD49-5C0B4E6BD37F}" vid="{3A7E9A51-0453-F346-B2ED-2680160B584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2E6C21-1752-4E06-9FE3-208D45ADB668}">
  <ds:schemaRefs>
    <ds:schemaRef ds:uri="http://schemas.microsoft.com/office/2006/metadata/properties"/>
    <ds:schemaRef ds:uri="http://purl.org/dc/dcmitype/"/>
    <ds:schemaRef ds:uri="http://purl.org/dc/terms/"/>
    <ds:schemaRef ds:uri="http://schemas.microsoft.com/sharepoint/v3"/>
    <ds:schemaRef ds:uri="http://schemas.microsoft.com/office/infopath/2007/PartnerControls"/>
    <ds:schemaRef ds:uri="http://schemas.microsoft.com/office/2006/documentManagement/types"/>
    <ds:schemaRef ds:uri="http://schemas.openxmlformats.org/package/2006/metadata/core-properties"/>
    <ds:schemaRef ds:uri="http://www.w3.org/XML/1998/namespace"/>
    <ds:schemaRef ds:uri="http://purl.org/dc/elements/1.1/"/>
    <ds:schemaRef ds:uri="230e9df3-be65-4c73-a93b-d1236ebd677e"/>
    <ds:schemaRef ds:uri="16c05727-aa75-4e4a-9b5f-8a80a1165891"/>
    <ds:schemaRef ds:uri="71af3243-3dd4-4a8d-8c0d-dd76da1f02a5"/>
  </ds:schemaRefs>
</ds:datastoreItem>
</file>

<file path=customXml/itemProps2.xml><?xml version="1.0" encoding="utf-8"?>
<ds:datastoreItem xmlns:ds="http://schemas.openxmlformats.org/officeDocument/2006/customXml" ds:itemID="{A78D9019-7CE1-4B77-8F5D-67F6576598CB}">
  <ds:schemaRefs>
    <ds:schemaRef ds:uri="http://schemas.microsoft.com/sharepoint/v3/contenttype/forms"/>
  </ds:schemaRefs>
</ds:datastoreItem>
</file>

<file path=customXml/itemProps3.xml><?xml version="1.0" encoding="utf-8"?>
<ds:datastoreItem xmlns:ds="http://schemas.openxmlformats.org/officeDocument/2006/customXml" ds:itemID="{AF6E7B4D-FB62-47B7-AAA7-0DEC9938DB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14575</TotalTime>
  <Words>3954</Words>
  <Application>Microsoft Macintosh PowerPoint</Application>
  <PresentationFormat>Widescreen</PresentationFormat>
  <Paragraphs>180</Paragraphs>
  <Slides>9</Slides>
  <Notes>9</Notes>
  <HiddenSlides>0</HiddenSlides>
  <MMClips>9</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akzidenz-grotesk</vt:lpstr>
      <vt:lpstr>Arial</vt:lpstr>
      <vt:lpstr>Arial Nova</vt:lpstr>
      <vt:lpstr>Biome</vt:lpstr>
      <vt:lpstr>Calibri</vt:lpstr>
      <vt:lpstr>Custom</vt:lpstr>
      <vt:lpstr>  Critical evaluation of Artificial intelligence as a computing technology </vt:lpstr>
      <vt:lpstr>TOPICS COVERED: </vt:lpstr>
      <vt:lpstr>What is Artificial Intelligence (AI)? </vt:lpstr>
      <vt:lpstr> AI in the real world</vt:lpstr>
      <vt:lpstr> benefits of enterprises using ai</vt:lpstr>
      <vt:lpstr> Risks of using AI</vt:lpstr>
      <vt:lpstr> How can enterprises mitigate these risks? </vt:lpstr>
      <vt:lpstr> regulatory frameworks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dc:title>
  <cp:lastModifiedBy>Williams, Jasellia</cp:lastModifiedBy>
  <cp:revision>4</cp:revision>
  <dcterms:created xsi:type="dcterms:W3CDTF">2024-01-05T14:58:10Z</dcterms:created>
  <dcterms:modified xsi:type="dcterms:W3CDTF">2025-07-21T22:49:04Z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